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32"/>
  </p:notesMasterIdLst>
  <p:handoutMasterIdLst>
    <p:handoutMasterId r:id="rId33"/>
  </p:handoutMasterIdLst>
  <p:sldIdLst>
    <p:sldId id="805" r:id="rId2"/>
    <p:sldId id="851" r:id="rId3"/>
    <p:sldId id="856" r:id="rId4"/>
    <p:sldId id="836" r:id="rId5"/>
    <p:sldId id="852" r:id="rId6"/>
    <p:sldId id="854" r:id="rId7"/>
    <p:sldId id="853" r:id="rId8"/>
    <p:sldId id="857" r:id="rId9"/>
    <p:sldId id="808" r:id="rId10"/>
    <p:sldId id="858" r:id="rId11"/>
    <p:sldId id="862" r:id="rId12"/>
    <p:sldId id="859" r:id="rId13"/>
    <p:sldId id="864" r:id="rId14"/>
    <p:sldId id="865" r:id="rId15"/>
    <p:sldId id="866" r:id="rId16"/>
    <p:sldId id="878" r:id="rId17"/>
    <p:sldId id="867" r:id="rId18"/>
    <p:sldId id="892" r:id="rId19"/>
    <p:sldId id="860" r:id="rId20"/>
    <p:sldId id="868" r:id="rId21"/>
    <p:sldId id="874" r:id="rId22"/>
    <p:sldId id="873" r:id="rId23"/>
    <p:sldId id="861" r:id="rId24"/>
    <p:sldId id="870" r:id="rId25"/>
    <p:sldId id="869" r:id="rId26"/>
    <p:sldId id="871" r:id="rId27"/>
    <p:sldId id="872" r:id="rId28"/>
    <p:sldId id="875" r:id="rId29"/>
    <p:sldId id="876" r:id="rId30"/>
    <p:sldId id="877" r:id="rId31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985C"/>
    <a:srgbClr val="DDA147"/>
    <a:srgbClr val="B54C2D"/>
    <a:srgbClr val="B66952"/>
    <a:srgbClr val="B56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9979" autoAdjust="0"/>
    <p:restoredTop sz="94660"/>
  </p:normalViewPr>
  <p:slideViewPr>
    <p:cSldViewPr snapToGrid="0">
      <p:cViewPr varScale="1">
        <p:scale>
          <a:sx n="85" d="100"/>
          <a:sy n="85" d="100"/>
        </p:scale>
        <p:origin x="82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2024-03-21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2024-03-21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489A88-0C1F-827F-FDE9-DFC7FEB07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139083"/>
            <a:ext cx="10353762" cy="766439"/>
          </a:xfrm>
        </p:spPr>
        <p:txBody>
          <a:bodyPr rtlCol="0">
            <a:normAutofit/>
          </a:bodyPr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13795" y="1127464"/>
            <a:ext cx="10353762" cy="466373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 dirty="0"/>
              <a:t>마스터 텍스트 스타일을 편집하려면 클릭</a:t>
            </a:r>
          </a:p>
          <a:p>
            <a:pPr lvl="1" rtl="0"/>
            <a:r>
              <a:rPr lang="ko-KR" altLang="en-US" dirty="0"/>
              <a:t>두 번째 수준</a:t>
            </a:r>
          </a:p>
          <a:p>
            <a:pPr lvl="2" rtl="0"/>
            <a:r>
              <a:rPr lang="ko-KR" altLang="en-US" dirty="0"/>
              <a:t>세 번째 수준</a:t>
            </a:r>
          </a:p>
          <a:p>
            <a:pPr lvl="3" rtl="0"/>
            <a:r>
              <a:rPr lang="ko-KR" altLang="en-US" dirty="0"/>
              <a:t>네 번째 수준</a:t>
            </a:r>
          </a:p>
          <a:p>
            <a:pPr lvl="4" rtl="0"/>
            <a:r>
              <a:rPr lang="ko-KR" altLang="en-US" dirty="0"/>
              <a:t>다섯 번째 수준</a:t>
            </a: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745536-17E2-EEF7-D107-B4146DE214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E02622F7-B412-D3AE-34CC-44CC99A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21086B2D-0BBF-7448-422F-0EAD7808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F2F60889-8102-9290-1B7C-A4994E8F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9C878A-8D12-4579-1F87-ABD48B7F6E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9D6EA7CE-94D3-3119-797F-9A59AD33A9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755ADAC4-EF92-EA0A-B152-7948C9967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674D633B-B98D-555C-C9BC-394409CE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ECE708-CABE-5A15-E18D-0D30F1AB2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244F2F0A-DF9E-5205-4FA2-D0594923C6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2E5C1F5A-37D2-AE7D-D82F-D1EE9D44A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2E1DB7B6-E84B-345B-922F-C2D4D0D5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9344A-48D0-3054-21E4-FB558AC361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12" name="날짜 개체 틀 3">
            <a:extLst>
              <a:ext uri="{FF2B5EF4-FFF2-40B4-BE49-F238E27FC236}">
                <a16:creationId xmlns:a16="http://schemas.microsoft.com/office/drawing/2014/main" id="{987AC108-5420-6BFB-6865-4BDBFC95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13" name="바닥글 개체 틀 4">
            <a:extLst>
              <a:ext uri="{FF2B5EF4-FFF2-40B4-BE49-F238E27FC236}">
                <a16:creationId xmlns:a16="http://schemas.microsoft.com/office/drawing/2014/main" id="{F70122F8-8A1A-8732-4EE3-A880083C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4" name="슬라이드 번호 개체 틀 5">
            <a:extLst>
              <a:ext uri="{FF2B5EF4-FFF2-40B4-BE49-F238E27FC236}">
                <a16:creationId xmlns:a16="http://schemas.microsoft.com/office/drawing/2014/main" id="{65B190B1-64F4-F049-4C88-31887B22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9D37BC-49C9-F25A-39C4-1D79ABF1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8" name="날짜 개체 틀 3">
            <a:extLst>
              <a:ext uri="{FF2B5EF4-FFF2-40B4-BE49-F238E27FC236}">
                <a16:creationId xmlns:a16="http://schemas.microsoft.com/office/drawing/2014/main" id="{B1B4846B-DB95-07D7-43D1-116EC3EF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9" name="바닥글 개체 틀 4">
            <a:extLst>
              <a:ext uri="{FF2B5EF4-FFF2-40B4-BE49-F238E27FC236}">
                <a16:creationId xmlns:a16="http://schemas.microsoft.com/office/drawing/2014/main" id="{93785E4A-6771-C69D-0FCD-A16BA8E6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3B615913-817A-B5DD-09A5-A12DBD33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C42F3C-00E3-1C40-4559-2CB37F9295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24" y="6365874"/>
            <a:ext cx="355393" cy="393576"/>
          </a:xfrm>
          <a:prstGeom prst="rect">
            <a:avLst/>
          </a:prstGeom>
        </p:spPr>
      </p:pic>
      <p:sp>
        <p:nvSpPr>
          <p:cNvPr id="6" name="날짜 개체 틀 3">
            <a:extLst>
              <a:ext uri="{FF2B5EF4-FFF2-40B4-BE49-F238E27FC236}">
                <a16:creationId xmlns:a16="http://schemas.microsoft.com/office/drawing/2014/main" id="{97B7D79C-0ECC-0C67-0AF5-B71F54A723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38113"/>
            <a:ext cx="2743200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3A33EA81-58FE-463F-7BBB-2884D27B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95" y="6338113"/>
            <a:ext cx="667286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D1F9B170-6867-72F2-D4FE-03BADFAE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38113"/>
            <a:ext cx="753545" cy="365125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2024-03-21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na-study-log.tistory.com/entry/Linux-%EB%A6%AC%EB%88%85%EC%8A%A4-%ED%8C%8C%EC%9D%BC-%EC%8B%9C%EC%8A%A4%ED%85%9C-%EA%B5%AC%EC%A1%B0-%EB%A3%A8%ED%8A%B8-%EB%94%94%EB%A0%89%ED%86%A0%EB%A6%AC-%ED%99%88-%EB%94%94%EB%A0%89%ED%86%A0%EB%A6%A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connected.com/understanding-processes-on-linux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epalisupport.wordpress.com/2016/06/29/linux-file-system-hierarchy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sysadmin/linux-filesystem-window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asurbek.go.dev/users-groups-and-permissions-in-linux-1fa6d56b744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fs.com/article/which-client-software-is-better-for-telnet-and-ssh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en.wikipedia.org/wiki/Unix_shell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y5TCwVU8iE?feature=oembed" TargetMode="External"/><Relationship Id="rId5" Type="http://schemas.openxmlformats.org/officeDocument/2006/relationships/image" Target="../media/image28.jpeg"/><Relationship Id="rId4" Type="http://schemas.openxmlformats.org/officeDocument/2006/relationships/hyperlink" Target="https://www.guru99.com/introduction-to-shell-script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hongong.hanbit.co.kr/%EC%BB%B4%ED%93%A8%ED%84%B0%EC%9D%98-4%EA%B0%80%EC%A7%80-%ED%95%B5%EC%8B%AC-%EB%B6%80%ED%92%88cpu-%EB%A9%94%EB%AA%A8%EB%A6%AC-%EB%B3%B4%EC%A1%B0%EA%B8%B0%EC%96%B5%EC%9E%A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ongong.hanbit.co.kr/wp-content/uploads/2022/09/%EC%BB%B4%ED%93%A8%ED%84%B0-%EA%B5%AC%EC%A1%B0_CPU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B%A6%AC%EB%88%85%EC%8A%A4_%EC%BB%A4%EB%84%90" TargetMode="External"/><Relationship Id="rId3" Type="http://schemas.openxmlformats.org/officeDocument/2006/relationships/hyperlink" Target="https://ko.wikipedia.org/wiki/%EB%A6%AC%EB%88%84%EC%8A%A4_%ED%86%A0%EB%A5%B4%EB%B0%9C%EC%8A%A4" TargetMode="External"/><Relationship Id="rId7" Type="http://schemas.openxmlformats.org/officeDocument/2006/relationships/hyperlink" Target="https://ko.wikipedia.org/wiki/%EB%A6%AC%EB%88%85%EC%8A%A4#cite_note-8" TargetMode="External"/><Relationship Id="rId2" Type="http://schemas.openxmlformats.org/officeDocument/2006/relationships/hyperlink" Target="https://ko.wikipedia.org/wiki/%EB%A6%AC%EB%88%85%EC%8A%A4#cite_note-pronunciation-2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%EB%A6%AC%EB%88%85%EC%8A%A4#cite_note-7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s://ko.wikipedia.org/wiki/%EB%A6%AC%EB%88%85%EC%8A%A4#cite_note-6" TargetMode="External"/><Relationship Id="rId10" Type="http://schemas.openxmlformats.org/officeDocument/2006/relationships/hyperlink" Target="https://www.devkuma.com/docs/linux/kernel/basic1/" TargetMode="External"/><Relationship Id="rId4" Type="http://schemas.openxmlformats.org/officeDocument/2006/relationships/hyperlink" Target="https://ko.wikipedia.org/wiki/%EC%BB%A4%EB%84%90_(%EC%BB%B4%ED%93%A8%ED%8C%85)" TargetMode="External"/><Relationship Id="rId9" Type="http://schemas.openxmlformats.org/officeDocument/2006/relationships/hyperlink" Target="https://ko.wikipedia.org/wiki/%EB%A6%AC%EB%88%85%EC%8A%A4#cite_note-9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7200" b="1" dirty="0"/>
              <a:t>리눅스</a:t>
            </a:r>
            <a:r>
              <a:rPr lang="en-US" altLang="ko-KR" sz="7200" b="1" dirty="0"/>
              <a:t> </a:t>
            </a:r>
            <a:r>
              <a:rPr lang="ko-KR" altLang="en-US" sz="7200" b="1" dirty="0"/>
              <a:t>시스템</a:t>
            </a:r>
            <a:endParaRPr lang="ko" sz="72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2800" b="1" dirty="0"/>
              <a:t>리눅스 시스템 기초 및 실습</a:t>
            </a:r>
            <a:endParaRPr lang="ko" sz="2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70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셀</a:t>
            </a:r>
            <a:r>
              <a:rPr lang="en-US" altLang="ko-KR" sz="2400" b="1" dirty="0">
                <a:solidFill>
                  <a:srgbClr val="FFFF00"/>
                </a:solidFill>
              </a:rPr>
              <a:t>(Shell)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36176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Shell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C65B-E9EE-DEC5-615A-38FBADEFA1A2}"/>
              </a:ext>
            </a:extLst>
          </p:cNvPr>
          <p:cNvSpPr txBox="1"/>
          <p:nvPr/>
        </p:nvSpPr>
        <p:spPr>
          <a:xfrm>
            <a:off x="1086366" y="1594169"/>
            <a:ext cx="10556993" cy="4644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셀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(Shell)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은 사용자와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리눅스 커널 사이의 인터페이스 역할을 담당하며 그 기능은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명령 해석기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(command interpreter)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환경 설정</a:t>
            </a:r>
            <a:endParaRPr lang="en-US" altLang="ko-KR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프로그래밍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(Script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Programing)</a:t>
            </a: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ko-KR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Shell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의 종류</a:t>
            </a:r>
            <a:endParaRPr lang="en-US" altLang="ko-KR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Bourne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shell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 shell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Korn Shell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bash shell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dash shell</a:t>
            </a:r>
            <a:endParaRPr lang="ko-KR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7170" name="Picture 2" descr="bash 로고">
            <a:extLst>
              <a:ext uri="{FF2B5EF4-FFF2-40B4-BE49-F238E27FC236}">
                <a16:creationId xmlns:a16="http://schemas.microsoft.com/office/drawing/2014/main" id="{309DF684-2CEF-5BC6-F542-ACCC470C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96" y="3757553"/>
            <a:ext cx="3383915" cy="170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86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파일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9882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종류와 디렉토리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C65B-E9EE-DEC5-615A-38FBADEFA1A2}"/>
              </a:ext>
            </a:extLst>
          </p:cNvPr>
          <p:cNvSpPr txBox="1"/>
          <p:nvPr/>
        </p:nvSpPr>
        <p:spPr>
          <a:xfrm>
            <a:off x="1096526" y="1228409"/>
            <a:ext cx="10556993" cy="432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Linux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에서 가장 중요한 개념은</a:t>
            </a:r>
            <a:endParaRPr lang="en-US" altLang="ko-KR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프로세스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(process)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(file)</a:t>
            </a:r>
          </a:p>
          <a:p>
            <a:pPr marL="1371600" lvl="2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텍스트파일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(text, ASCII)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혹은 이진파일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(binary file)</a:t>
            </a:r>
          </a:p>
          <a:p>
            <a:pPr marL="1371600" lvl="2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디렉토리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(directory) :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계층적으로 체계화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1371600" lvl="2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장치파일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(device file)</a:t>
            </a:r>
          </a:p>
          <a:p>
            <a:pPr marL="1371600" lvl="2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심볼릭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링트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파일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윈도우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바로가기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1371600" lvl="2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FIFO(First-In First-Out)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프로세스간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통신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1371600" lvl="2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소켓파일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(Socket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file) :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네트워킹을 통신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프로세스와 파일은 리눅스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커널에 의해 생성되고 파일은 프로세스에 의해 사용</a:t>
            </a:r>
          </a:p>
        </p:txBody>
      </p:sp>
    </p:spTree>
    <p:extLst>
      <p:ext uri="{BB962C8B-B14F-4D97-AF65-F5344CB8AC3E}">
        <p14:creationId xmlns:p14="http://schemas.microsoft.com/office/powerpoint/2010/main" val="137137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7FE3FDFA-C629-51E7-0D54-98961BF4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6807" cy="1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24776-55BA-8FA6-9C3C-82ECB29335BB}"/>
              </a:ext>
            </a:extLst>
          </p:cNvPr>
          <p:cNvSpPr txBox="1"/>
          <p:nvPr/>
        </p:nvSpPr>
        <p:spPr>
          <a:xfrm>
            <a:off x="713590" y="1342487"/>
            <a:ext cx="5555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ancestor9@DESKTOP-LMLFU0S:~$ </a:t>
            </a:r>
            <a:r>
              <a:rPr lang="en-US" altLang="ko-KR" sz="1400" b="1" dirty="0" err="1">
                <a:solidFill>
                  <a:srgbClr val="FFFF00"/>
                </a:solidFill>
              </a:rPr>
              <a:t>pwd</a:t>
            </a:r>
            <a:endParaRPr lang="en-US" altLang="ko-KR" sz="1400" b="1" dirty="0">
              <a:solidFill>
                <a:srgbClr val="FFFF00"/>
              </a:solidFill>
            </a:endParaRPr>
          </a:p>
          <a:p>
            <a:r>
              <a:rPr lang="en-US" altLang="ko-KR" sz="1400" dirty="0"/>
              <a:t>/home/ancestor9</a:t>
            </a:r>
          </a:p>
          <a:p>
            <a:r>
              <a:rPr lang="en-US" altLang="ko-KR" sz="1400" dirty="0"/>
              <a:t>ancestor9@DESKTOP-LMLFU0S:~$ </a:t>
            </a:r>
            <a:r>
              <a:rPr lang="en-US" altLang="ko-KR" sz="1400" b="1" dirty="0">
                <a:solidFill>
                  <a:srgbClr val="FFFF00"/>
                </a:solidFill>
              </a:rPr>
              <a:t>cd ..</a:t>
            </a:r>
          </a:p>
          <a:p>
            <a:r>
              <a:rPr lang="en-US" altLang="ko-KR" sz="1400" dirty="0"/>
              <a:t>ancestor9@DESKTOP-LMLFU0S:/home$ </a:t>
            </a:r>
            <a:r>
              <a:rPr lang="en-US" altLang="ko-KR" sz="1400" b="1" dirty="0">
                <a:solidFill>
                  <a:srgbClr val="FFFF00"/>
                </a:solidFill>
              </a:rPr>
              <a:t>cd ..</a:t>
            </a:r>
          </a:p>
          <a:p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DC50E-A03C-1350-BBCD-37D099E0C5E7}"/>
              </a:ext>
            </a:extLst>
          </p:cNvPr>
          <p:cNvSpPr txBox="1"/>
          <p:nvPr/>
        </p:nvSpPr>
        <p:spPr>
          <a:xfrm>
            <a:off x="7165190" y="1203404"/>
            <a:ext cx="4590046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ancestor9@DESKTOP-LMLFU0S:/$ </a:t>
            </a:r>
            <a:r>
              <a:rPr lang="en-US" altLang="ko-KR" sz="1400" b="1" dirty="0">
                <a:solidFill>
                  <a:srgbClr val="FFFF00"/>
                </a:solidFill>
              </a:rPr>
              <a:t>ls -al</a:t>
            </a:r>
          </a:p>
          <a:p>
            <a:r>
              <a:rPr lang="en-US" altLang="ko-KR" sz="1200" dirty="0"/>
              <a:t>total 2132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19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Jan  6 13:57 .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19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Jan  6 13:57 ..</a:t>
            </a:r>
          </a:p>
          <a:p>
            <a:r>
              <a:rPr lang="en-US" altLang="ko-KR" sz="1200" dirty="0" err="1"/>
              <a:t>lrwxrwxrwx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7 Nov 23 06:36 bin -&gt; 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/bin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2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Apr 18  2022 boot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16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3600 Jan  6 14:33 dev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75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Jan  6 14:07 </a:t>
            </a:r>
            <a:r>
              <a:rPr lang="en-US" altLang="ko-KR" sz="1200" dirty="0" err="1"/>
              <a:t>etc</a:t>
            </a:r>
            <a:endParaRPr lang="en-US" altLang="ko-KR" sz="1200" dirty="0"/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3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Dec 19 23:02 home</a:t>
            </a:r>
          </a:p>
          <a:p>
            <a:r>
              <a:rPr lang="en-US" altLang="ko-KR" sz="1200" dirty="0"/>
              <a:t>-</a:t>
            </a:r>
            <a:r>
              <a:rPr lang="en-US" altLang="ko-KR" sz="1200" dirty="0" err="1"/>
              <a:t>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2105816 Dec  1 17:34 </a:t>
            </a:r>
            <a:r>
              <a:rPr lang="en-US" altLang="ko-KR" sz="1200" dirty="0" err="1"/>
              <a:t>init</a:t>
            </a:r>
            <a:endParaRPr lang="en-US" altLang="ko-KR" sz="1200" dirty="0"/>
          </a:p>
          <a:p>
            <a:r>
              <a:rPr lang="en-US" altLang="ko-KR" sz="1200" dirty="0" err="1"/>
              <a:t>lrwxrwxrwx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7 Nov 23 06:36 lib -&gt; 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</a:t>
            </a:r>
          </a:p>
          <a:p>
            <a:r>
              <a:rPr lang="en-US" altLang="ko-KR" sz="1200" dirty="0" err="1"/>
              <a:t>lrwxrwxrwx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9 Nov 23 06:36 lib32 -&gt; 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/lib32</a:t>
            </a:r>
          </a:p>
          <a:p>
            <a:r>
              <a:rPr lang="en-US" altLang="ko-KR" sz="1200" dirty="0" err="1"/>
              <a:t>lrwxrwxrwx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9 Nov 23 06:36 lib64 -&gt; 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/lib64</a:t>
            </a:r>
          </a:p>
          <a:p>
            <a:r>
              <a:rPr lang="en-US" altLang="ko-KR" sz="1200" dirty="0" err="1"/>
              <a:t>lrwxrwxrwx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10 Nov 23 06:36 libx32 -&gt; 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/libx32</a:t>
            </a:r>
          </a:p>
          <a:p>
            <a:r>
              <a:rPr lang="en-US" altLang="ko-KR" sz="1200" dirty="0" err="1"/>
              <a:t>drwx</a:t>
            </a:r>
            <a:r>
              <a:rPr lang="en-US" altLang="ko-KR" sz="1200" dirty="0"/>
              <a:t>------   2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16384 Dec 19 23:02 </a:t>
            </a:r>
            <a:r>
              <a:rPr lang="en-US" altLang="ko-KR" sz="1200" dirty="0" err="1"/>
              <a:t>lost+found</a:t>
            </a:r>
            <a:endParaRPr lang="en-US" altLang="ko-KR" sz="1200" dirty="0"/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2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Nov 23 06:36 media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6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Dec 19 23:02 </a:t>
            </a:r>
            <a:r>
              <a:rPr lang="en-US" altLang="ko-KR" sz="1200" dirty="0" err="1"/>
              <a:t>mnt</a:t>
            </a:r>
            <a:endParaRPr lang="en-US" altLang="ko-KR" sz="1200" dirty="0"/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3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Dec 20 11:28 opt</a:t>
            </a:r>
          </a:p>
          <a:p>
            <a:r>
              <a:rPr lang="en-US" altLang="ko-KR" sz="1200" dirty="0" err="1"/>
              <a:t>dr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219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0 Jan  6 13:57 proc</a:t>
            </a:r>
          </a:p>
          <a:p>
            <a:r>
              <a:rPr lang="en-US" altLang="ko-KR" sz="1200" dirty="0" err="1"/>
              <a:t>drwx</a:t>
            </a:r>
            <a:r>
              <a:rPr lang="en-US" altLang="ko-KR" sz="1200" dirty="0"/>
              <a:t>------   4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Dec 19 23:02 root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20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620 Jan  6 13:57 run</a:t>
            </a:r>
          </a:p>
          <a:p>
            <a:r>
              <a:rPr lang="en-US" altLang="ko-KR" sz="1200" dirty="0" err="1"/>
              <a:t>lrwxrwxrwx</a:t>
            </a:r>
            <a:r>
              <a:rPr lang="en-US" altLang="ko-KR" sz="1200" dirty="0"/>
              <a:t>   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8 Nov 23 06:36 </a:t>
            </a:r>
            <a:r>
              <a:rPr lang="en-US" altLang="ko-KR" sz="1200" dirty="0" err="1"/>
              <a:t>sbin</a:t>
            </a:r>
            <a:r>
              <a:rPr lang="en-US" altLang="ko-KR" sz="1200" dirty="0"/>
              <a:t> -&gt; </a:t>
            </a:r>
            <a:r>
              <a:rPr lang="en-US" altLang="ko-KR" sz="1200" dirty="0" err="1"/>
              <a:t>usr</a:t>
            </a:r>
            <a:r>
              <a:rPr lang="en-US" altLang="ko-KR" sz="1200" dirty="0"/>
              <a:t>/</a:t>
            </a:r>
            <a:r>
              <a:rPr lang="en-US" altLang="ko-KR" sz="1200" dirty="0" err="1"/>
              <a:t>sbin</a:t>
            </a:r>
            <a:endParaRPr lang="en-US" altLang="ko-KR" sz="1200" dirty="0"/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8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Nov 23 06:37 snap</a:t>
            </a:r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 2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Nov 23 06:36 </a:t>
            </a:r>
            <a:r>
              <a:rPr lang="en-US" altLang="ko-KR" sz="1200" dirty="0" err="1"/>
              <a:t>srv</a:t>
            </a:r>
            <a:endParaRPr lang="en-US" altLang="ko-KR" sz="1200" dirty="0"/>
          </a:p>
          <a:p>
            <a:r>
              <a:rPr lang="en-US" altLang="ko-KR" sz="1200" dirty="0" err="1"/>
              <a:t>dr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11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   0 Jan  6 13:57 sys</a:t>
            </a:r>
          </a:p>
          <a:p>
            <a:r>
              <a:rPr lang="en-US" altLang="ko-KR" sz="1200" dirty="0" err="1"/>
              <a:t>drwxrwxrwt</a:t>
            </a:r>
            <a:r>
              <a:rPr lang="en-US" altLang="ko-KR" sz="1200" dirty="0"/>
              <a:t>  10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Jan  6 14:07 </a:t>
            </a:r>
            <a:r>
              <a:rPr lang="en-US" altLang="ko-KR" sz="1200" dirty="0" err="1"/>
              <a:t>tmp</a:t>
            </a:r>
            <a:endParaRPr lang="en-US" altLang="ko-KR" sz="1200" dirty="0"/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14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Nov 23 06:36 </a:t>
            </a:r>
            <a:r>
              <a:rPr lang="en-US" altLang="ko-KR" sz="1200" dirty="0" err="1"/>
              <a:t>usr</a:t>
            </a:r>
            <a:endParaRPr lang="en-US" altLang="ko-KR" sz="1200" dirty="0"/>
          </a:p>
          <a:p>
            <a:r>
              <a:rPr lang="en-US" altLang="ko-KR" sz="1200" dirty="0" err="1"/>
              <a:t>drwxr</a:t>
            </a:r>
            <a:r>
              <a:rPr lang="en-US" altLang="ko-KR" sz="1200" dirty="0"/>
              <a:t>-</a:t>
            </a:r>
            <a:r>
              <a:rPr lang="en-US" altLang="ko-KR" sz="1200" dirty="0" err="1"/>
              <a:t>xr</a:t>
            </a:r>
            <a:r>
              <a:rPr lang="en-US" altLang="ko-KR" sz="1200" dirty="0"/>
              <a:t>-x  13 root </a:t>
            </a:r>
            <a:r>
              <a:rPr lang="en-US" altLang="ko-KR" sz="1200" dirty="0" err="1"/>
              <a:t>root</a:t>
            </a:r>
            <a:r>
              <a:rPr lang="en-US" altLang="ko-KR" sz="1200" dirty="0"/>
              <a:t>    4096 Nov 23 06:37 var</a:t>
            </a:r>
            <a:endParaRPr lang="ko-KR" altLang="en-US" sz="12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6C777AC-FEF3-B596-CE74-C9D99E2D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8" y="4732849"/>
            <a:ext cx="6274492" cy="144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DAAFE3-0F57-E413-19F5-4ABBE1D2F5EC}"/>
              </a:ext>
            </a:extLst>
          </p:cNvPr>
          <p:cNvSpPr txBox="1"/>
          <p:nvPr/>
        </p:nvSpPr>
        <p:spPr>
          <a:xfrm>
            <a:off x="790212" y="4297680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리눅스</a:t>
            </a:r>
            <a:r>
              <a:rPr lang="en-US" altLang="ko-KR" sz="1400" b="1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ko-KR" altLang="en-US" sz="1400" b="1" dirty="0" err="1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루트디렉토리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17F6F7A7-7AFE-B4EC-0352-D0C5F4DA1C27}"/>
              </a:ext>
            </a:extLst>
          </p:cNvPr>
          <p:cNvCxnSpPr>
            <a:cxnSpLocks/>
            <a:endCxn id="3" idx="3"/>
          </p:cNvCxnSpPr>
          <p:nvPr/>
        </p:nvCxnSpPr>
        <p:spPr>
          <a:xfrm rot="10800000" flipV="1">
            <a:off x="2940160" y="1342485"/>
            <a:ext cx="4225032" cy="31090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0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7FE3FDFA-C629-51E7-0D54-98961BF4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6807" cy="1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24776-55BA-8FA6-9C3C-82ECB29335BB}"/>
              </a:ext>
            </a:extLst>
          </p:cNvPr>
          <p:cNvSpPr txBox="1"/>
          <p:nvPr/>
        </p:nvSpPr>
        <p:spPr>
          <a:xfrm>
            <a:off x="713590" y="1342487"/>
            <a:ext cx="1043193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ancestor9@DESKTOP-LMLFU0S:/$ </a:t>
            </a:r>
            <a:r>
              <a:rPr lang="en-US" altLang="ko-KR" sz="1600" b="1" dirty="0">
                <a:solidFill>
                  <a:srgbClr val="FFFF00"/>
                </a:solidFill>
              </a:rPr>
              <a:t>clear</a:t>
            </a:r>
          </a:p>
          <a:p>
            <a:r>
              <a:rPr lang="en-US" altLang="ko-KR" sz="1600" dirty="0"/>
              <a:t>ancestor9@DESKTOP-LMLFU0S:/$ </a:t>
            </a:r>
            <a:r>
              <a:rPr lang="en-US" altLang="ko-KR" sz="1600" b="1" dirty="0">
                <a:solidFill>
                  <a:srgbClr val="FFFF00"/>
                </a:solidFill>
              </a:rPr>
              <a:t>cd /</a:t>
            </a:r>
            <a:r>
              <a:rPr lang="en-US" altLang="ko-KR" sz="1600" b="1" dirty="0" err="1">
                <a:solidFill>
                  <a:srgbClr val="FFFF00"/>
                </a:solidFill>
              </a:rPr>
              <a:t>tmp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dirty="0"/>
              <a:t>ancestor9@DESKTOP-LMLFU0S:/</a:t>
            </a:r>
            <a:r>
              <a:rPr lang="en-US" altLang="ko-KR" sz="1600" dirty="0" err="1"/>
              <a:t>tmp</a:t>
            </a:r>
            <a:r>
              <a:rPr lang="en-US" altLang="ko-KR" sz="1600" dirty="0"/>
              <a:t>$ </a:t>
            </a:r>
            <a:r>
              <a:rPr lang="en-US" altLang="ko-KR" sz="1600" b="1" dirty="0">
                <a:solidFill>
                  <a:srgbClr val="FFFF00"/>
                </a:solidFill>
              </a:rPr>
              <a:t>ls</a:t>
            </a:r>
          </a:p>
          <a:p>
            <a:r>
              <a:rPr lang="en-US" altLang="ko-KR" sz="1600" dirty="0"/>
              <a:t>snap-private-</a:t>
            </a:r>
            <a:r>
              <a:rPr lang="en-US" altLang="ko-KR" sz="1600" dirty="0" err="1"/>
              <a:t>tmp</a:t>
            </a:r>
            <a:endParaRPr lang="en-US" altLang="ko-KR" sz="1600" dirty="0"/>
          </a:p>
          <a:p>
            <a:r>
              <a:rPr lang="en-US" altLang="ko-KR" sz="1600" dirty="0"/>
              <a:t>systemd-private-13f882b2c8764e8ea65ebd2c213ac21a-systemd-logind.service-sxRk3z</a:t>
            </a:r>
          </a:p>
          <a:p>
            <a:r>
              <a:rPr lang="en-US" altLang="ko-KR" sz="1600" dirty="0"/>
              <a:t>systemd-private-13f882b2c8764e8ea65ebd2c213ac21a-systemd-resolved.service-HTTnBY</a:t>
            </a:r>
          </a:p>
          <a:p>
            <a:r>
              <a:rPr lang="en-US" altLang="ko-KR" sz="1600" dirty="0"/>
              <a:t>ancestor9@DESKTOP-LMLFU0S:/</a:t>
            </a:r>
            <a:r>
              <a:rPr lang="en-US" altLang="ko-KR" sz="1600" dirty="0" err="1"/>
              <a:t>tmp</a:t>
            </a:r>
            <a:r>
              <a:rPr lang="en-US" altLang="ko-KR" sz="1600" dirty="0"/>
              <a:t>$ </a:t>
            </a:r>
            <a:r>
              <a:rPr lang="en-US" altLang="ko-KR" sz="1600" b="1" dirty="0">
                <a:solidFill>
                  <a:srgbClr val="FFFF00"/>
                </a:solidFill>
              </a:rPr>
              <a:t>ls -al</a:t>
            </a:r>
          </a:p>
          <a:p>
            <a:r>
              <a:rPr lang="en-US" altLang="ko-KR" sz="1600" dirty="0"/>
              <a:t>total 36</a:t>
            </a:r>
          </a:p>
          <a:p>
            <a:r>
              <a:rPr lang="en-US" altLang="ko-KR" sz="1600" dirty="0" err="1"/>
              <a:t>drwxrwxrwt</a:t>
            </a:r>
            <a:r>
              <a:rPr lang="en-US" altLang="ko-KR" sz="1600" dirty="0"/>
              <a:t> 10 root </a:t>
            </a:r>
            <a:r>
              <a:rPr lang="en-US" altLang="ko-KR" sz="1600" dirty="0" err="1"/>
              <a:t>root</a:t>
            </a:r>
            <a:r>
              <a:rPr lang="en-US" altLang="ko-KR" sz="1600" dirty="0"/>
              <a:t> 4096 Jan  6 14:07 .</a:t>
            </a:r>
          </a:p>
          <a:p>
            <a:r>
              <a:rPr lang="en-US" altLang="ko-KR" sz="1600" dirty="0" err="1"/>
              <a:t>drwxr</a:t>
            </a:r>
            <a:r>
              <a:rPr lang="en-US" altLang="ko-KR" sz="1600" dirty="0"/>
              <a:t>-</a:t>
            </a:r>
            <a:r>
              <a:rPr lang="en-US" altLang="ko-KR" sz="1600" dirty="0" err="1"/>
              <a:t>xr</a:t>
            </a:r>
            <a:r>
              <a:rPr lang="en-US" altLang="ko-KR" sz="1600" dirty="0"/>
              <a:t>-x 19 root </a:t>
            </a:r>
            <a:r>
              <a:rPr lang="en-US" altLang="ko-KR" sz="1600" dirty="0" err="1"/>
              <a:t>root</a:t>
            </a:r>
            <a:r>
              <a:rPr lang="en-US" altLang="ko-KR" sz="1600" dirty="0"/>
              <a:t> 4096 Jan  6 13:57 ..</a:t>
            </a:r>
          </a:p>
          <a:p>
            <a:r>
              <a:rPr lang="en-US" altLang="ko-KR" sz="1600" dirty="0" err="1"/>
              <a:t>drwxrwxrwt</a:t>
            </a:r>
            <a:r>
              <a:rPr lang="en-US" altLang="ko-KR" sz="1600" dirty="0"/>
              <a:t>  2 root </a:t>
            </a:r>
            <a:r>
              <a:rPr lang="en-US" altLang="ko-KR" sz="1600" dirty="0" err="1"/>
              <a:t>root</a:t>
            </a:r>
            <a:r>
              <a:rPr lang="en-US" altLang="ko-KR" sz="1600" dirty="0"/>
              <a:t> 4096 Jan  6 13:57 .ICE-</a:t>
            </a:r>
            <a:r>
              <a:rPr lang="en-US" altLang="ko-KR" sz="1600" dirty="0" err="1"/>
              <a:t>unix</a:t>
            </a:r>
            <a:endParaRPr lang="en-US" altLang="ko-KR" sz="1600" dirty="0"/>
          </a:p>
          <a:p>
            <a:r>
              <a:rPr lang="en-US" altLang="ko-KR" sz="1600" dirty="0" err="1"/>
              <a:t>drwxrwxrwt</a:t>
            </a:r>
            <a:r>
              <a:rPr lang="en-US" altLang="ko-KR" sz="1600" dirty="0"/>
              <a:t>  2 root </a:t>
            </a:r>
            <a:r>
              <a:rPr lang="en-US" altLang="ko-KR" sz="1600" dirty="0" err="1"/>
              <a:t>root</a:t>
            </a:r>
            <a:r>
              <a:rPr lang="en-US" altLang="ko-KR" sz="1600" dirty="0"/>
              <a:t> 4096 Jan  6 13:57 .Test-</a:t>
            </a:r>
            <a:r>
              <a:rPr lang="en-US" altLang="ko-KR" sz="1600" dirty="0" err="1"/>
              <a:t>unix</a:t>
            </a:r>
            <a:endParaRPr lang="en-US" altLang="ko-KR" sz="1600" dirty="0"/>
          </a:p>
          <a:p>
            <a:r>
              <a:rPr lang="en-US" altLang="ko-KR" sz="1600" dirty="0"/>
              <a:t>ancestor9@DESKTOP-LMLFU0S:/</a:t>
            </a:r>
            <a:r>
              <a:rPr lang="en-US" altLang="ko-KR" sz="1600" dirty="0" err="1"/>
              <a:t>tmp</a:t>
            </a:r>
            <a:r>
              <a:rPr lang="en-US" altLang="ko-KR" sz="1600" dirty="0"/>
              <a:t>$ </a:t>
            </a:r>
            <a:r>
              <a:rPr lang="en-US" altLang="ko-KR" sz="1600" dirty="0" err="1"/>
              <a:t>pwd</a:t>
            </a:r>
            <a:endParaRPr lang="en-US" altLang="ko-KR" sz="1600" dirty="0"/>
          </a:p>
          <a:p>
            <a:r>
              <a:rPr lang="en-US" altLang="ko-KR" sz="1600" dirty="0"/>
              <a:t>/</a:t>
            </a:r>
            <a:r>
              <a:rPr lang="en-US" altLang="ko-KR" sz="1600" dirty="0" err="1"/>
              <a:t>tmp</a:t>
            </a:r>
            <a:endParaRPr lang="en-US" altLang="ko-KR" sz="1600" dirty="0"/>
          </a:p>
          <a:p>
            <a:r>
              <a:rPr lang="en-US" altLang="ko-KR" sz="1600" dirty="0"/>
              <a:t>ancestor9@DESKTOP-LMLFU0S:/</a:t>
            </a:r>
            <a:r>
              <a:rPr lang="en-US" altLang="ko-KR" sz="1600" dirty="0" err="1"/>
              <a:t>tmp</a:t>
            </a:r>
            <a:r>
              <a:rPr lang="en-US" altLang="ko-KR" sz="1600" dirty="0"/>
              <a:t>$ </a:t>
            </a:r>
            <a:r>
              <a:rPr lang="en-US" altLang="ko-KR" sz="1600" b="1" dirty="0">
                <a:solidFill>
                  <a:srgbClr val="FFFF00"/>
                </a:solidFill>
              </a:rPr>
              <a:t>cd ..</a:t>
            </a:r>
          </a:p>
          <a:p>
            <a:r>
              <a:rPr lang="en-US" altLang="ko-KR" sz="1600" dirty="0"/>
              <a:t>ancestor9@DESKTOP-LMLFU0S:/$ cd /home/ancestor9/</a:t>
            </a:r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 err="1">
                <a:solidFill>
                  <a:srgbClr val="FFFF00"/>
                </a:solidFill>
              </a:rPr>
              <a:t>pwd</a:t>
            </a:r>
            <a:endParaRPr lang="en-US" altLang="ko-KR" sz="1600" b="1" dirty="0">
              <a:solidFill>
                <a:srgbClr val="FFFF00"/>
              </a:solidFill>
            </a:endParaRPr>
          </a:p>
          <a:p>
            <a:r>
              <a:rPr lang="en-US" altLang="ko-KR" sz="1600" dirty="0"/>
              <a:t>/home/ancestor9</a:t>
            </a:r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ls -al</a:t>
            </a:r>
          </a:p>
        </p:txBody>
      </p:sp>
    </p:spTree>
    <p:extLst>
      <p:ext uri="{BB962C8B-B14F-4D97-AF65-F5344CB8AC3E}">
        <p14:creationId xmlns:p14="http://schemas.microsoft.com/office/powerpoint/2010/main" val="84323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38709-A84B-68EA-7336-63412836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A4C1162-ADAE-8996-7635-1CDC2C41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B79607-89D8-3840-250A-AEE937B0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E658915F-E5ED-CE34-01C4-558BFB84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6807" cy="1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52C7F-4ED4-17B1-FCB5-68F5AC61D11E}"/>
              </a:ext>
            </a:extLst>
          </p:cNvPr>
          <p:cNvSpPr txBox="1"/>
          <p:nvPr/>
        </p:nvSpPr>
        <p:spPr>
          <a:xfrm>
            <a:off x="1203402" y="1433927"/>
            <a:ext cx="101757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ancestor9@DESKTOP-LMLFU0S:~$ </a:t>
            </a:r>
            <a:r>
              <a:rPr lang="en-US" altLang="ko-KR" sz="1600" b="1" dirty="0" err="1">
                <a:solidFill>
                  <a:srgbClr val="FFFF00"/>
                </a:solidFill>
              </a:rPr>
              <a:t>mkdir</a:t>
            </a:r>
            <a:r>
              <a:rPr lang="en-US" altLang="ko-KR" sz="1600" b="1" dirty="0">
                <a:solidFill>
                  <a:srgbClr val="FFFF00"/>
                </a:solidFill>
              </a:rPr>
              <a:t> zozo1</a:t>
            </a:r>
          </a:p>
          <a:p>
            <a:r>
              <a:rPr lang="en-US" altLang="ko-KR" sz="1600" dirty="0"/>
              <a:t>ancestor9@DESKTOP-LMLFU0S:~$</a:t>
            </a:r>
            <a:r>
              <a:rPr lang="en-US" altLang="ko-KR" sz="1600" b="1" dirty="0">
                <a:solidFill>
                  <a:srgbClr val="FFFF00"/>
                </a:solidFill>
              </a:rPr>
              <a:t> ls</a:t>
            </a:r>
          </a:p>
          <a:p>
            <a:r>
              <a:rPr lang="en-US" altLang="ko-KR" sz="1600" dirty="0"/>
              <a:t>airflow  </a:t>
            </a:r>
            <a:r>
              <a:rPr lang="en-US" altLang="ko-KR" sz="1600" dirty="0" err="1"/>
              <a:t>dags</a:t>
            </a:r>
            <a:r>
              <a:rPr lang="en-US" altLang="ko-KR" sz="1600" dirty="0"/>
              <a:t>                 docker-compose.yaml.240103  docker-</a:t>
            </a:r>
            <a:r>
              <a:rPr lang="en-US" altLang="ko-KR" sz="1600" dirty="0" err="1"/>
              <a:t>compose.yaml.new.save</a:t>
            </a:r>
            <a:r>
              <a:rPr lang="en-US" altLang="ko-KR" sz="1600" dirty="0"/>
              <a:t>  logs     test      zozo1</a:t>
            </a:r>
          </a:p>
          <a:p>
            <a:r>
              <a:rPr lang="en-US" altLang="ko-KR" sz="1600" dirty="0"/>
              <a:t>config   docker-</a:t>
            </a:r>
            <a:r>
              <a:rPr lang="en-US" altLang="ko-KR" sz="1600" dirty="0" err="1"/>
              <a:t>compose.yaml</a:t>
            </a:r>
            <a:r>
              <a:rPr lang="en-US" altLang="ko-KR" sz="1600" dirty="0"/>
              <a:t>  docker-</a:t>
            </a:r>
            <a:r>
              <a:rPr lang="en-US" altLang="ko-KR" sz="1600" dirty="0" err="1"/>
              <a:t>compose.yaml.new</a:t>
            </a:r>
            <a:r>
              <a:rPr lang="en-US" altLang="ko-KR" sz="1600" dirty="0"/>
              <a:t>     docker-</a:t>
            </a:r>
            <a:r>
              <a:rPr lang="en-US" altLang="ko-KR" sz="1600" dirty="0" err="1"/>
              <a:t>compose.yaml.save</a:t>
            </a:r>
            <a:r>
              <a:rPr lang="en-US" altLang="ko-KR" sz="1600" dirty="0"/>
              <a:t>      plugins  test1.sh</a:t>
            </a:r>
          </a:p>
          <a:p>
            <a:endParaRPr lang="en-US" altLang="ko-KR" sz="1600" dirty="0"/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rm zozo1</a:t>
            </a:r>
          </a:p>
          <a:p>
            <a:r>
              <a:rPr lang="en-US" altLang="ko-KR" sz="1600" dirty="0"/>
              <a:t>rm: cannot remove 'zozo1': Is a directory</a:t>
            </a:r>
          </a:p>
          <a:p>
            <a:endParaRPr lang="en-US" altLang="ko-KR" sz="1600" dirty="0"/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rm -r zozo</a:t>
            </a:r>
            <a:r>
              <a:rPr lang="en-US" altLang="ko-KR" sz="1600" dirty="0"/>
              <a:t>1</a:t>
            </a:r>
          </a:p>
          <a:p>
            <a:r>
              <a:rPr lang="en-US" altLang="ko-KR" sz="1600" dirty="0"/>
              <a:t>ancestor9@DESKTOP-LMLFU0S:~$ ls</a:t>
            </a:r>
          </a:p>
          <a:p>
            <a:r>
              <a:rPr lang="en-US" altLang="ko-KR" sz="1600" dirty="0"/>
              <a:t>airflow  </a:t>
            </a:r>
            <a:r>
              <a:rPr lang="en-US" altLang="ko-KR" sz="1600" dirty="0" err="1"/>
              <a:t>dags</a:t>
            </a:r>
            <a:r>
              <a:rPr lang="en-US" altLang="ko-KR" sz="1600" dirty="0"/>
              <a:t>                 docker-compose.yaml.240103  docker-</a:t>
            </a:r>
            <a:r>
              <a:rPr lang="en-US" altLang="ko-KR" sz="1600" dirty="0" err="1"/>
              <a:t>compose.yaml.new.save</a:t>
            </a:r>
            <a:r>
              <a:rPr lang="en-US" altLang="ko-KR" sz="1600" dirty="0"/>
              <a:t>  logs     test</a:t>
            </a:r>
          </a:p>
          <a:p>
            <a:r>
              <a:rPr lang="en-US" altLang="ko-KR" sz="1600" dirty="0"/>
              <a:t>config   docker-</a:t>
            </a:r>
            <a:r>
              <a:rPr lang="en-US" altLang="ko-KR" sz="1600" dirty="0" err="1"/>
              <a:t>compose.yaml</a:t>
            </a:r>
            <a:r>
              <a:rPr lang="en-US" altLang="ko-KR" sz="1600" dirty="0"/>
              <a:t>  docker-</a:t>
            </a:r>
            <a:r>
              <a:rPr lang="en-US" altLang="ko-KR" sz="1600" dirty="0" err="1"/>
              <a:t>compose.yaml.new</a:t>
            </a:r>
            <a:r>
              <a:rPr lang="en-US" altLang="ko-KR" sz="1600" dirty="0"/>
              <a:t>     docker-</a:t>
            </a:r>
            <a:r>
              <a:rPr lang="en-US" altLang="ko-KR" sz="1600" dirty="0" err="1"/>
              <a:t>compose.yaml.save</a:t>
            </a:r>
            <a:r>
              <a:rPr lang="en-US" altLang="ko-KR" sz="1600" dirty="0"/>
              <a:t>      plugins  test1.sh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043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7FE3FDFA-C629-51E7-0D54-98961BF4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6807" cy="1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24776-55BA-8FA6-9C3C-82ECB29335BB}"/>
              </a:ext>
            </a:extLst>
          </p:cNvPr>
          <p:cNvSpPr txBox="1"/>
          <p:nvPr/>
        </p:nvSpPr>
        <p:spPr>
          <a:xfrm>
            <a:off x="713590" y="1342487"/>
            <a:ext cx="555513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vi zozo1</a:t>
            </a:r>
          </a:p>
          <a:p>
            <a:endParaRPr lang="en-US" altLang="ko-KR" sz="1600" dirty="0"/>
          </a:p>
          <a:p>
            <a:r>
              <a:rPr lang="en-US" altLang="ko-KR" sz="1600" dirty="0"/>
              <a:t>## ‘esc’ key + ‘:’ + ‘</a:t>
            </a:r>
            <a:r>
              <a:rPr lang="en-US" altLang="ko-KR" sz="1600" dirty="0" err="1"/>
              <a:t>wq</a:t>
            </a:r>
            <a:r>
              <a:rPr lang="en-US" altLang="ko-KR" sz="1600" dirty="0"/>
              <a:t>!’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ym typeface="Wingdings" panose="05000000000000000000" pitchFamily="2" charset="2"/>
              </a:rPr>
              <a:t>나오면서 저장하는 </a:t>
            </a:r>
            <a:r>
              <a:rPr lang="en-US" altLang="ko-KR" sz="1600" dirty="0">
                <a:sym typeface="Wingdings" panose="05000000000000000000" pitchFamily="2" charset="2"/>
              </a:rPr>
              <a:t>vi </a:t>
            </a:r>
            <a:r>
              <a:rPr lang="ko-KR" altLang="en-US" sz="1600" dirty="0">
                <a:sym typeface="Wingdings" panose="05000000000000000000" pitchFamily="2" charset="2"/>
              </a:rPr>
              <a:t>명령어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ls -al</a:t>
            </a:r>
          </a:p>
          <a:p>
            <a:r>
              <a:rPr lang="en-US" altLang="ko-KR" sz="1600" dirty="0"/>
              <a:t>~~~~</a:t>
            </a:r>
          </a:p>
          <a:p>
            <a:r>
              <a:rPr lang="en-US" altLang="ko-KR" sz="1600" dirty="0"/>
              <a:t>-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-r--r--  1 ancestor9 </a:t>
            </a:r>
            <a:r>
              <a:rPr lang="en-US" altLang="ko-KR" sz="1600" dirty="0" err="1"/>
              <a:t>ancestor9</a:t>
            </a:r>
            <a:r>
              <a:rPr lang="en-US" altLang="ko-KR" sz="1600" dirty="0"/>
              <a:t>    21 Jan  6 15:17 zozo1</a:t>
            </a:r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 err="1">
                <a:solidFill>
                  <a:srgbClr val="FFFF00"/>
                </a:solidFill>
              </a:rPr>
              <a:t>sudo</a:t>
            </a:r>
            <a:r>
              <a:rPr lang="en-US" altLang="ko-KR" sz="1600" b="1" dirty="0">
                <a:solidFill>
                  <a:srgbClr val="FFFF00"/>
                </a:solidFill>
              </a:rPr>
              <a:t> bash zozo1</a:t>
            </a:r>
          </a:p>
          <a:p>
            <a:r>
              <a:rPr lang="en-US" altLang="ko-KR" sz="1600" dirty="0"/>
              <a:t>[</a:t>
            </a:r>
            <a:r>
              <a:rPr lang="en-US" altLang="ko-KR" sz="1600" dirty="0" err="1"/>
              <a:t>sudo</a:t>
            </a:r>
            <a:r>
              <a:rPr lang="en-US" altLang="ko-KR" sz="1600" dirty="0"/>
              <a:t>] password for ancestor9:</a:t>
            </a:r>
          </a:p>
          <a:p>
            <a:r>
              <a:rPr lang="en-US" altLang="ko-KR" sz="1600" dirty="0" err="1"/>
              <a:t>Helll</a:t>
            </a:r>
            <a:r>
              <a:rPr lang="en-US" altLang="ko-KR" sz="1600" dirty="0"/>
              <a:t> I am </a:t>
            </a:r>
            <a:r>
              <a:rPr lang="en-US" altLang="ko-KR" sz="1600" dirty="0" err="1"/>
              <a:t>cho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cp zozo1 zozo2</a:t>
            </a:r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ls –al</a:t>
            </a:r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rm zozo2</a:t>
            </a:r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ls –al</a:t>
            </a:r>
          </a:p>
          <a:p>
            <a:endParaRPr lang="en-US" altLang="ko-KR" sz="1600" dirty="0"/>
          </a:p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cat zozo1</a:t>
            </a:r>
          </a:p>
          <a:p>
            <a:r>
              <a:rPr lang="en-US" altLang="ko-KR" sz="1600" dirty="0"/>
              <a:t>echo </a:t>
            </a:r>
            <a:r>
              <a:rPr lang="en-US" altLang="ko-KR" sz="1600" dirty="0" err="1"/>
              <a:t>Helll</a:t>
            </a:r>
            <a:r>
              <a:rPr lang="en-US" altLang="ko-KR" sz="1600" dirty="0"/>
              <a:t> I am </a:t>
            </a:r>
            <a:r>
              <a:rPr lang="en-US" altLang="ko-KR" sz="1600" dirty="0" err="1"/>
              <a:t>cho</a:t>
            </a:r>
            <a:r>
              <a:rPr lang="en-US" altLang="ko-KR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DC50E-A03C-1350-BBCD-37D099E0C5E7}"/>
              </a:ext>
            </a:extLst>
          </p:cNvPr>
          <p:cNvSpPr txBox="1"/>
          <p:nvPr/>
        </p:nvSpPr>
        <p:spPr>
          <a:xfrm>
            <a:off x="6027420" y="1342487"/>
            <a:ext cx="60223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ancestor9@DESKTOP-LMLFU0S:~$ </a:t>
            </a:r>
            <a:r>
              <a:rPr lang="en-US" altLang="ko-KR" sz="1600" b="1" dirty="0">
                <a:solidFill>
                  <a:srgbClr val="FFFF00"/>
                </a:solidFill>
              </a:rPr>
              <a:t>stat zozo1</a:t>
            </a:r>
          </a:p>
          <a:p>
            <a:r>
              <a:rPr lang="en-US" altLang="ko-KR" sz="1600" dirty="0"/>
              <a:t>  File: zozo1</a:t>
            </a:r>
          </a:p>
          <a:p>
            <a:r>
              <a:rPr lang="en-US" altLang="ko-KR" sz="1600" dirty="0"/>
              <a:t>  Size: 21              Blocks: 8          IO Block: 4096   regular file</a:t>
            </a:r>
          </a:p>
          <a:p>
            <a:r>
              <a:rPr lang="en-US" altLang="ko-KR" sz="1600" dirty="0"/>
              <a:t>Device: 820h/2080d      </a:t>
            </a:r>
            <a:r>
              <a:rPr lang="en-US" altLang="ko-KR" sz="1600" dirty="0" err="1"/>
              <a:t>Inode</a:t>
            </a:r>
            <a:r>
              <a:rPr lang="en-US" altLang="ko-KR" sz="1600" dirty="0"/>
              <a:t>: 98497       Links: 1</a:t>
            </a:r>
          </a:p>
          <a:p>
            <a:r>
              <a:rPr lang="en-US" altLang="ko-KR" sz="1600" dirty="0"/>
              <a:t>Access: (0644/-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-r--r--)  </a:t>
            </a:r>
            <a:r>
              <a:rPr lang="en-US" altLang="ko-KR" sz="1600" dirty="0" err="1"/>
              <a:t>Uid</a:t>
            </a:r>
            <a:r>
              <a:rPr lang="en-US" altLang="ko-KR" sz="1600" dirty="0"/>
              <a:t>: ( 1000/ancestor9)   Gid: ( 1000/ancestor9)</a:t>
            </a:r>
          </a:p>
          <a:p>
            <a:r>
              <a:rPr lang="en-US" altLang="ko-KR" sz="1600" dirty="0"/>
              <a:t>Access: 2024-01-06 15:18:05.158322666 +0900</a:t>
            </a:r>
          </a:p>
          <a:p>
            <a:r>
              <a:rPr lang="en-US" altLang="ko-KR" sz="1600" dirty="0"/>
              <a:t>Modify: 2024-01-06 15:17:31.348333377 +0900</a:t>
            </a:r>
          </a:p>
          <a:p>
            <a:r>
              <a:rPr lang="en-US" altLang="ko-KR" sz="1600" dirty="0"/>
              <a:t>Change: 2024-01-06 15:17:31.348333377 +0900</a:t>
            </a:r>
          </a:p>
          <a:p>
            <a:r>
              <a:rPr lang="en-US" altLang="ko-KR" sz="1600" dirty="0"/>
              <a:t> Birth: 2024-01-06 15:17:31.348333377 +0900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# find, grep </a:t>
            </a:r>
            <a:r>
              <a:rPr lang="ko-KR" altLang="en-US" sz="1600" dirty="0"/>
              <a:t>등 파일 찾기</a:t>
            </a:r>
          </a:p>
        </p:txBody>
      </p:sp>
    </p:spTree>
    <p:extLst>
      <p:ext uri="{BB962C8B-B14F-4D97-AF65-F5344CB8AC3E}">
        <p14:creationId xmlns:p14="http://schemas.microsoft.com/office/powerpoint/2010/main" val="91786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Obtain Data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86675-CEF9-3DCD-AACD-58A3AFB04887}"/>
              </a:ext>
            </a:extLst>
          </p:cNvPr>
          <p:cNvSpPr txBox="1"/>
          <p:nvPr/>
        </p:nvSpPr>
        <p:spPr>
          <a:xfrm>
            <a:off x="465770" y="1142614"/>
            <a:ext cx="11360469" cy="1889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PS C: \WINDOWS\system32&gt; </a:t>
            </a:r>
            <a:r>
              <a:rPr lang="ko-KR" altLang="en-US" sz="2000" dirty="0" err="1">
                <a:solidFill>
                  <a:srgbClr val="FFFF00"/>
                </a:solidFill>
              </a:rPr>
              <a:t>curl</a:t>
            </a:r>
            <a:r>
              <a:rPr lang="ko-KR" altLang="en-US" sz="2000" dirty="0">
                <a:solidFill>
                  <a:srgbClr val="FFFF00"/>
                </a:solidFill>
              </a:rPr>
              <a:t> 'https://data.cityofchicago.org/resource/ijzp-q8t2.json’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/>
              <a:t>PS C:\WINDOWS\system32&gt; </a:t>
            </a:r>
            <a:r>
              <a:rPr lang="ko-KR" altLang="en-US" sz="2000" dirty="0" err="1">
                <a:solidFill>
                  <a:srgbClr val="FFFF00"/>
                </a:solidFill>
              </a:rPr>
              <a:t>curl</a:t>
            </a:r>
            <a:r>
              <a:rPr lang="ko-KR" altLang="en-US" sz="2000" dirty="0">
                <a:solidFill>
                  <a:srgbClr val="FFFF00"/>
                </a:solidFill>
              </a:rPr>
              <a:t> 'https://data.cityofchicago.org/resource/ijzp-q8t2.csv' &gt; c:crime2023.csv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PS C:\WINDOWS\system32&gt; </a:t>
            </a:r>
            <a:r>
              <a:rPr lang="ko-KR" altLang="en-US" sz="2000" dirty="0" err="1">
                <a:solidFill>
                  <a:srgbClr val="FFFF00"/>
                </a:solidFill>
              </a:rPr>
              <a:t>curl</a:t>
            </a:r>
            <a:r>
              <a:rPr lang="ko-KR" altLang="en-US" sz="2000" dirty="0">
                <a:solidFill>
                  <a:srgbClr val="FFFF00"/>
                </a:solidFill>
              </a:rPr>
              <a:t> 'https://data.cityofchicago.org/resource/ijzp-q8t2.csv' &gt; C:\crime2023.csv</a:t>
            </a:r>
            <a:endParaRPr lang="en-US" altLang="ko-KR" sz="2000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PS C:\WINDOWS\system32&gt; </a:t>
            </a:r>
            <a:r>
              <a:rPr lang="en-US" altLang="ko-KR" sz="2000" dirty="0" err="1">
                <a:solidFill>
                  <a:srgbClr val="FFFF00"/>
                </a:solidFill>
              </a:rPr>
              <a:t>dir</a:t>
            </a:r>
            <a:r>
              <a:rPr lang="en-US" altLang="ko-KR" sz="2000" dirty="0">
                <a:solidFill>
                  <a:srgbClr val="FFFF00"/>
                </a:solidFill>
              </a:rPr>
              <a:t> *.csv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sp>
        <p:nvSpPr>
          <p:cNvPr id="8" name="설명선: 굽은 선(강조선) 7">
            <a:extLst>
              <a:ext uri="{FF2B5EF4-FFF2-40B4-BE49-F238E27FC236}">
                <a16:creationId xmlns:a16="http://schemas.microsoft.com/office/drawing/2014/main" id="{30F0A261-C3EA-79C2-6131-C7B0543929DA}"/>
              </a:ext>
            </a:extLst>
          </p:cNvPr>
          <p:cNvSpPr/>
          <p:nvPr/>
        </p:nvSpPr>
        <p:spPr>
          <a:xfrm>
            <a:off x="8910320" y="617923"/>
            <a:ext cx="2651876" cy="524691"/>
          </a:xfrm>
          <a:prstGeom prst="accent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Powershell</a:t>
            </a:r>
            <a:r>
              <a:rPr lang="ko-KR" altLang="en-US" sz="1400" dirty="0"/>
              <a:t> </a:t>
            </a:r>
            <a:r>
              <a:rPr lang="en-US" altLang="ko-KR" sz="1400" dirty="0"/>
              <a:t>CLI </a:t>
            </a:r>
            <a:r>
              <a:rPr lang="ko-KR" altLang="en-US" sz="1400" dirty="0"/>
              <a:t>관리자 모드로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958825-7DE2-0FFD-A209-ED13B165EDF5}"/>
              </a:ext>
            </a:extLst>
          </p:cNvPr>
          <p:cNvSpPr/>
          <p:nvPr/>
        </p:nvSpPr>
        <p:spPr>
          <a:xfrm>
            <a:off x="9682479" y="2112984"/>
            <a:ext cx="2143759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16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프로세스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7011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33412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프로세스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AC65B-E9EE-DEC5-615A-38FBADEFA1A2}"/>
              </a:ext>
            </a:extLst>
          </p:cNvPr>
          <p:cNvSpPr txBox="1"/>
          <p:nvPr/>
        </p:nvSpPr>
        <p:spPr>
          <a:xfrm>
            <a:off x="1096526" y="1228409"/>
            <a:ext cx="10556993" cy="494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Window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에서는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“ctr + shift + del” </a:t>
            </a:r>
            <a:endParaRPr lang="ko-KR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68E77-6476-980F-85A4-1BF40EBB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99" y="2033416"/>
            <a:ext cx="9581457" cy="39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92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4CF7F-6C5A-CC6A-7D73-E5BA8A92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0D094137-D9CC-E174-F2D9-4B6D3D61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프로세스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62EB7A-859F-932F-376C-927A2AC5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7A99F-AA82-3769-61C0-3D93A4ED94CF}"/>
              </a:ext>
            </a:extLst>
          </p:cNvPr>
          <p:cNvSpPr txBox="1"/>
          <p:nvPr/>
        </p:nvSpPr>
        <p:spPr>
          <a:xfrm>
            <a:off x="1096526" y="1228409"/>
            <a:ext cx="10556993" cy="943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HDD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 저장된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Program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이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CPU/Memory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에서 실행되면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Process</a:t>
            </a: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Process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는 독립적이고 배타적</a:t>
            </a:r>
            <a:endParaRPr lang="ko-KR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26" name="Picture 2" descr="Difference program and process on Linux">
            <a:extLst>
              <a:ext uri="{FF2B5EF4-FFF2-40B4-BE49-F238E27FC236}">
                <a16:creationId xmlns:a16="http://schemas.microsoft.com/office/drawing/2014/main" id="{89D59DB2-85E0-747C-AD84-8F7BE6B5B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071" y="2825484"/>
            <a:ext cx="6991910" cy="31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cess Identifier on Linux">
            <a:extLst>
              <a:ext uri="{FF2B5EF4-FFF2-40B4-BE49-F238E27FC236}">
                <a16:creationId xmlns:a16="http://schemas.microsoft.com/office/drawing/2014/main" id="{25587861-0A2D-5482-D261-78D9E43D6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358" y="2825484"/>
            <a:ext cx="28194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AC0228-27D3-3035-77C9-D783B8A6E9F0}"/>
              </a:ext>
            </a:extLst>
          </p:cNvPr>
          <p:cNvSpPr txBox="1"/>
          <p:nvPr/>
        </p:nvSpPr>
        <p:spPr>
          <a:xfrm>
            <a:off x="1434353" y="603626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https://devconnected.com/understanding-processes-on-linux/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76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FE282-89AD-F785-D823-43E5F5CC7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4B1C765A-EE4B-0C95-28C3-96D15EA2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프로세스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C68403-6B3A-BECA-F6B3-998B0F67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E5D32-01FC-38D5-628F-F2F771CF7921}"/>
              </a:ext>
            </a:extLst>
          </p:cNvPr>
          <p:cNvSpPr txBox="1"/>
          <p:nvPr/>
        </p:nvSpPr>
        <p:spPr>
          <a:xfrm>
            <a:off x="1096526" y="1228409"/>
            <a:ext cx="10556993" cy="482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일반적으로 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  <a:r>
              <a:rPr lang="ko-KR" alt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실행중인 프로그램</a:t>
            </a:r>
            <a:r>
              <a:rPr lang="en-US" altLang="ko-KR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(program in execution)”</a:t>
            </a:r>
            <a:endParaRPr lang="ko-KR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5EAC2-9BA9-E95A-9C91-05AC72E802E8}"/>
              </a:ext>
            </a:extLst>
          </p:cNvPr>
          <p:cNvSpPr txBox="1"/>
          <p:nvPr/>
        </p:nvSpPr>
        <p:spPr>
          <a:xfrm>
            <a:off x="1625600" y="2033416"/>
            <a:ext cx="97637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ancestor9@DESKTOP-LMLFU0S:~$ </a:t>
            </a:r>
            <a:r>
              <a:rPr lang="ko-KR" altLang="en-US" sz="1600" b="1" dirty="0" err="1">
                <a:solidFill>
                  <a:srgbClr val="FFFF00"/>
                </a:solidFill>
              </a:rPr>
              <a:t>ps</a:t>
            </a:r>
            <a:endParaRPr lang="ko-KR" altLang="en-US" sz="1600" b="1" dirty="0">
              <a:solidFill>
                <a:srgbClr val="FFFF00"/>
              </a:solidFill>
            </a:endParaRPr>
          </a:p>
          <a:p>
            <a:r>
              <a:rPr lang="ko-KR" altLang="en-US" sz="1600" dirty="0"/>
              <a:t>    PID TTY          TIME CMD</a:t>
            </a:r>
          </a:p>
          <a:p>
            <a:r>
              <a:rPr lang="ko-KR" altLang="en-US" sz="1600" dirty="0"/>
              <a:t>    533 </a:t>
            </a:r>
            <a:r>
              <a:rPr lang="ko-KR" altLang="en-US" sz="1600" dirty="0" err="1"/>
              <a:t>pts</a:t>
            </a:r>
            <a:r>
              <a:rPr lang="ko-KR" altLang="en-US" sz="1600" dirty="0"/>
              <a:t>/0    00:00:00 </a:t>
            </a:r>
            <a:r>
              <a:rPr lang="ko-KR" altLang="en-US" sz="1600" dirty="0" err="1"/>
              <a:t>bash</a:t>
            </a:r>
            <a:endParaRPr lang="ko-KR" altLang="en-US" sz="1600" dirty="0"/>
          </a:p>
          <a:p>
            <a:r>
              <a:rPr lang="ko-KR" altLang="en-US" sz="1600" dirty="0"/>
              <a:t>   1209 </a:t>
            </a:r>
            <a:r>
              <a:rPr lang="ko-KR" altLang="en-US" sz="1600" dirty="0" err="1"/>
              <a:t>pts</a:t>
            </a:r>
            <a:r>
              <a:rPr lang="ko-KR" altLang="en-US" sz="1600" dirty="0"/>
              <a:t>/0    00:00:00 </a:t>
            </a:r>
            <a:r>
              <a:rPr lang="ko-KR" altLang="en-US" sz="1600" dirty="0" err="1"/>
              <a:t>ps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ko-KR" altLang="en-US" sz="1600" dirty="0"/>
              <a:t>ancestor9@DESKTOP-LMLFU0S:~$ </a:t>
            </a:r>
            <a:r>
              <a:rPr lang="ko-KR" altLang="en-US" sz="1600" b="1" dirty="0" err="1">
                <a:solidFill>
                  <a:srgbClr val="FFFF00"/>
                </a:solidFill>
              </a:rPr>
              <a:t>ps</a:t>
            </a:r>
            <a:r>
              <a:rPr lang="ko-KR" altLang="en-US" sz="1600" b="1" dirty="0">
                <a:solidFill>
                  <a:srgbClr val="FFFF00"/>
                </a:solidFill>
              </a:rPr>
              <a:t> -</a:t>
            </a:r>
            <a:r>
              <a:rPr lang="ko-KR" altLang="en-US" sz="1600" b="1" dirty="0" err="1">
                <a:solidFill>
                  <a:srgbClr val="FFFF00"/>
                </a:solidFill>
              </a:rPr>
              <a:t>f</a:t>
            </a:r>
            <a:endParaRPr lang="ko-KR" altLang="en-US" sz="1600" b="1" dirty="0">
              <a:solidFill>
                <a:srgbClr val="FFFF00"/>
              </a:solidFill>
            </a:endParaRPr>
          </a:p>
          <a:p>
            <a:r>
              <a:rPr lang="ko-KR" altLang="en-US" sz="1600" dirty="0"/>
              <a:t>UID          PID    PPID  C STIME TTY          TIME CMD</a:t>
            </a:r>
          </a:p>
          <a:p>
            <a:r>
              <a:rPr lang="ko-KR" altLang="en-US" sz="1600" dirty="0" err="1"/>
              <a:t>ancesto</a:t>
            </a:r>
            <a:r>
              <a:rPr lang="ko-KR" altLang="en-US" sz="1600" dirty="0"/>
              <a:t>+     533     532  0 13:57 </a:t>
            </a:r>
            <a:r>
              <a:rPr lang="ko-KR" altLang="en-US" sz="1600" dirty="0" err="1"/>
              <a:t>pts</a:t>
            </a:r>
            <a:r>
              <a:rPr lang="ko-KR" altLang="en-US" sz="1600" dirty="0"/>
              <a:t>/0    00:00:00 -</a:t>
            </a:r>
            <a:r>
              <a:rPr lang="ko-KR" altLang="en-US" sz="1600" dirty="0" err="1"/>
              <a:t>bash</a:t>
            </a:r>
            <a:endParaRPr lang="ko-KR" altLang="en-US" sz="1600" dirty="0"/>
          </a:p>
          <a:p>
            <a:r>
              <a:rPr lang="ko-KR" altLang="en-US" sz="1600" dirty="0" err="1"/>
              <a:t>ancesto</a:t>
            </a:r>
            <a:r>
              <a:rPr lang="ko-KR" altLang="en-US" sz="1600" dirty="0"/>
              <a:t>+    1215     533  0 16:01 </a:t>
            </a:r>
            <a:r>
              <a:rPr lang="ko-KR" altLang="en-US" sz="1600" dirty="0" err="1"/>
              <a:t>pts</a:t>
            </a:r>
            <a:r>
              <a:rPr lang="ko-KR" altLang="en-US" sz="1600" dirty="0"/>
              <a:t>/0    00:00:00 </a:t>
            </a:r>
            <a:r>
              <a:rPr lang="ko-KR" altLang="en-US" sz="1600" dirty="0" err="1"/>
              <a:t>ps</a:t>
            </a:r>
            <a:r>
              <a:rPr lang="ko-KR" altLang="en-US" sz="1600" dirty="0"/>
              <a:t> -</a:t>
            </a:r>
            <a:r>
              <a:rPr lang="ko-KR" altLang="en-US" sz="1600" dirty="0" err="1"/>
              <a:t>f</a:t>
            </a:r>
            <a:endParaRPr lang="ko-KR" altLang="en-US" sz="1600" dirty="0"/>
          </a:p>
          <a:p>
            <a:endParaRPr lang="en-US" altLang="ko-KR" sz="1600" dirty="0"/>
          </a:p>
          <a:p>
            <a:r>
              <a:rPr lang="ko-KR" altLang="en-US" sz="1600" dirty="0"/>
              <a:t>ancestor9@DESKTOP-LMLFU0S:~$ </a:t>
            </a:r>
            <a:r>
              <a:rPr lang="ko-KR" altLang="en-US" sz="1600" b="1" dirty="0" err="1">
                <a:solidFill>
                  <a:srgbClr val="FFFF00"/>
                </a:solidFill>
              </a:rPr>
              <a:t>ps</a:t>
            </a:r>
            <a:r>
              <a:rPr lang="ko-KR" altLang="en-US" sz="1600" b="1" dirty="0">
                <a:solidFill>
                  <a:srgbClr val="FFFF00"/>
                </a:solidFill>
              </a:rPr>
              <a:t> -</a:t>
            </a:r>
            <a:r>
              <a:rPr lang="ko-KR" altLang="en-US" sz="1600" b="1" dirty="0" err="1">
                <a:solidFill>
                  <a:srgbClr val="FFFF00"/>
                </a:solidFill>
              </a:rPr>
              <a:t>l</a:t>
            </a:r>
            <a:endParaRPr lang="ko-KR" altLang="en-US" sz="1600" b="1" dirty="0">
              <a:solidFill>
                <a:srgbClr val="FFFF00"/>
              </a:solidFill>
            </a:endParaRPr>
          </a:p>
          <a:p>
            <a:r>
              <a:rPr lang="ko-KR" altLang="en-US" sz="1600" dirty="0" err="1"/>
              <a:t>F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</a:t>
            </a:r>
            <a:r>
              <a:rPr lang="ko-KR" altLang="en-US" sz="1600" dirty="0"/>
              <a:t>   UID     PID    PPID  C PRI  NI ADDR SZ WCHAN  TTY          TIME CMD</a:t>
            </a:r>
          </a:p>
          <a:p>
            <a:r>
              <a:rPr lang="ko-KR" altLang="en-US" sz="1600" dirty="0"/>
              <a:t>4 </a:t>
            </a:r>
            <a:r>
              <a:rPr lang="ko-KR" altLang="en-US" sz="1600" dirty="0" err="1"/>
              <a:t>S</a:t>
            </a:r>
            <a:r>
              <a:rPr lang="ko-KR" altLang="en-US" sz="1600" dirty="0"/>
              <a:t>  1000     533     532  0  80   0 -  1553 </a:t>
            </a:r>
            <a:r>
              <a:rPr lang="ko-KR" altLang="en-US" sz="1600" dirty="0" err="1"/>
              <a:t>do_wai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pts</a:t>
            </a:r>
            <a:r>
              <a:rPr lang="ko-KR" altLang="en-US" sz="1600" dirty="0"/>
              <a:t>/0    00:00:00 </a:t>
            </a:r>
            <a:r>
              <a:rPr lang="ko-KR" altLang="en-US" sz="1600" dirty="0" err="1"/>
              <a:t>bash</a:t>
            </a:r>
            <a:endParaRPr lang="ko-KR" altLang="en-US" sz="1600" dirty="0"/>
          </a:p>
          <a:p>
            <a:r>
              <a:rPr lang="ko-KR" altLang="en-US" sz="1600" dirty="0"/>
              <a:t>0 </a:t>
            </a:r>
            <a:r>
              <a:rPr lang="ko-KR" altLang="en-US" sz="1600" dirty="0" err="1"/>
              <a:t>R</a:t>
            </a:r>
            <a:r>
              <a:rPr lang="ko-KR" altLang="en-US" sz="1600" dirty="0"/>
              <a:t>  1000    1230     533  0  80   0 -  1870 -      </a:t>
            </a:r>
            <a:r>
              <a:rPr lang="ko-KR" altLang="en-US" sz="1600" dirty="0" err="1"/>
              <a:t>pts</a:t>
            </a:r>
            <a:r>
              <a:rPr lang="ko-KR" altLang="en-US" sz="1600" dirty="0"/>
              <a:t>/0    00:00:00 </a:t>
            </a:r>
            <a:r>
              <a:rPr lang="ko-KR" altLang="en-US" sz="1600" dirty="0" err="1"/>
              <a:t>ps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023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파일접근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69454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F743A-8145-4400-10BA-807E46EB4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F177E8C4-4172-CF32-0C7A-C9B7687F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System Hierarchy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434270-E1A6-621B-D8D8-960F01518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6130FB-7F9D-EB32-4134-2016C4077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51" y="1497366"/>
            <a:ext cx="9260449" cy="4079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62B7F-5359-69E8-AB86-2BF8717F34CA}"/>
              </a:ext>
            </a:extLst>
          </p:cNvPr>
          <p:cNvSpPr txBox="1"/>
          <p:nvPr/>
        </p:nvSpPr>
        <p:spPr>
          <a:xfrm>
            <a:off x="1341120" y="5713095"/>
            <a:ext cx="5435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https://nepalisupport.wordpress.com/2016/06/29/linux-file-system-hierarchy/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982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6DEE6-E32E-E7DC-F0A7-F11372E0C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1F5E36A6-641A-A705-E4FB-F43604598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vs Window file system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3E7502-D652-8836-2D47-92626A224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30" name="Picture 6" descr="File structure layouts of Linux (left) and Windows (right)">
            <a:extLst>
              <a:ext uri="{FF2B5EF4-FFF2-40B4-BE49-F238E27FC236}">
                <a16:creationId xmlns:a16="http://schemas.microsoft.com/office/drawing/2014/main" id="{C6698A0D-6405-AD5F-BF52-DE578E16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99" y="2084072"/>
            <a:ext cx="6512560" cy="455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7F1DA-41A5-495C-B25A-11D0A6D268DF}"/>
              </a:ext>
            </a:extLst>
          </p:cNvPr>
          <p:cNvSpPr txBox="1"/>
          <p:nvPr/>
        </p:nvSpPr>
        <p:spPr>
          <a:xfrm>
            <a:off x="710563" y="1041503"/>
            <a:ext cx="11329037" cy="773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Linux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에서 새로운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HDD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‘E’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가 생기면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Root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디렉토리의 하위 디렉토리가 생기면서 그 아래로 디렉토리와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파일 생성</a:t>
            </a: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File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의 이름은 해당 파일의 위치 혹은 위치와 파일이름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(“root/ancestor9/test/test.csv”)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–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Mounted</a:t>
            </a:r>
            <a:r>
              <a:rPr lang="ko-KR" alt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en-US" altLang="ko-KR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at directory</a:t>
            </a:r>
            <a:r>
              <a:rPr lang="ko-KR" alt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endParaRPr lang="en-US" altLang="ko-KR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DBC8F-B945-9352-B8F5-8345EB3DEB4F}"/>
              </a:ext>
            </a:extLst>
          </p:cNvPr>
          <p:cNvSpPr txBox="1"/>
          <p:nvPr/>
        </p:nvSpPr>
        <p:spPr>
          <a:xfrm>
            <a:off x="2675699" y="621882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hlinkClick r:id="rId3"/>
              </a:rPr>
              <a:t>https://www.redhat.com/sysadmin/linux-filesystem-windows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45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75C27-0EB3-1607-4E5B-6453C64EC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478F6D5C-ABA6-A69B-A235-269A00A0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</a:t>
            </a:r>
            <a:r>
              <a:rPr lang="en-US" altLang="ko-KR" dirty="0"/>
              <a:t>(User)</a:t>
            </a:r>
            <a:r>
              <a:rPr lang="ko-KR" altLang="en-US" dirty="0"/>
              <a:t>와 그룹</a:t>
            </a:r>
            <a:r>
              <a:rPr lang="en-US" altLang="ko-KR" dirty="0"/>
              <a:t>(Group)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571416-C744-027F-F166-A964646B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09ADC-1F38-DB4F-1892-969746856844}"/>
              </a:ext>
            </a:extLst>
          </p:cNvPr>
          <p:cNvSpPr txBox="1"/>
          <p:nvPr/>
        </p:nvSpPr>
        <p:spPr>
          <a:xfrm>
            <a:off x="710563" y="1041503"/>
            <a:ext cx="10556993" cy="404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사용자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(user)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는 계정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(account)</a:t>
            </a:r>
            <a:endParaRPr lang="ko-KR" alt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D14CFF-9EFD-17B5-3F5A-246434F1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40" y="1689633"/>
            <a:ext cx="7540134" cy="46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91DCA-B63F-240F-54BA-1AD816C568BC}"/>
              </a:ext>
            </a:extLst>
          </p:cNvPr>
          <p:cNvSpPr txBox="1"/>
          <p:nvPr/>
        </p:nvSpPr>
        <p:spPr>
          <a:xfrm>
            <a:off x="2680826" y="620924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https://medium.com/@jasurbek.go.dev/users-groups-and-permissions-in-linux-1fa6d56b744a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8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F8478-6D2C-4739-2AE0-D2DA95DA2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0440DF4-E103-6D48-81F0-5164913D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권한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C0C6E5-406E-4F5D-1D1C-EA613380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1154C-8BD6-70F0-C406-0EA8C07F68EF}"/>
              </a:ext>
            </a:extLst>
          </p:cNvPr>
          <p:cNvSpPr txBox="1"/>
          <p:nvPr/>
        </p:nvSpPr>
        <p:spPr>
          <a:xfrm>
            <a:off x="710563" y="1041503"/>
            <a:ext cx="10556993" cy="404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최상위 사용자는 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root user</a:t>
            </a:r>
            <a:endParaRPr lang="ko-KR" alt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0FF1123-1322-2071-5343-C9FDC9EC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346" y="1773183"/>
            <a:ext cx="7509308" cy="487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388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7394-6CD5-AADD-4D49-AB04C8AC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FF55D-1CFC-93B1-7190-54D6402D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269402-BA86-C44B-4671-B2DC1F59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531DD-2CEC-C1B3-1BB5-16CC205CE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셀 프로그래밍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8415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D0FB8-6966-E1A8-4958-6560CC1AB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C095A1F-E244-F1E4-24E4-6915266F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Connect to Remote Desktop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7413C9D-916A-436D-8DB3-BED3C4B0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BD1F2-CE07-A412-ECAA-F0908AAC8C5D}"/>
              </a:ext>
            </a:extLst>
          </p:cNvPr>
          <p:cNvSpPr txBox="1"/>
          <p:nvPr/>
        </p:nvSpPr>
        <p:spPr>
          <a:xfrm>
            <a:off x="1096526" y="1228409"/>
            <a:ext cx="10556993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telnet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과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ssh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는 원격 서버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(Linux Server)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 접속하기 위한 프로토콜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6C7BDB-944B-7F3C-E3CB-558469BDF074}"/>
              </a:ext>
            </a:extLst>
          </p:cNvPr>
          <p:cNvGrpSpPr/>
          <p:nvPr/>
        </p:nvGrpSpPr>
        <p:grpSpPr>
          <a:xfrm>
            <a:off x="3794616" y="4504913"/>
            <a:ext cx="6096000" cy="1531348"/>
            <a:chOff x="2269188" y="4731333"/>
            <a:chExt cx="6096000" cy="153134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C29B22E-E379-B5BA-5324-A235A80E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4998" y="4731333"/>
              <a:ext cx="4233027" cy="1221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A8F30B-4D11-3D63-6C34-BBC46A33427F}"/>
                </a:ext>
              </a:extLst>
            </p:cNvPr>
            <p:cNvSpPr txBox="1"/>
            <p:nvPr/>
          </p:nvSpPr>
          <p:spPr>
            <a:xfrm>
              <a:off x="2269188" y="5985682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https://community.fs.com/article/which-client-software-is-better-for-telnet-and-ssh.html</a:t>
              </a:r>
              <a:r>
                <a:rPr lang="ko-KR" altLang="en-US" sz="1200" dirty="0"/>
                <a:t> 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4F38BC-BA53-2E69-AE74-A68BCF5BB629}"/>
              </a:ext>
            </a:extLst>
          </p:cNvPr>
          <p:cNvGrpSpPr/>
          <p:nvPr/>
        </p:nvGrpSpPr>
        <p:grpSpPr>
          <a:xfrm>
            <a:off x="2339789" y="2409229"/>
            <a:ext cx="3281082" cy="2039542"/>
            <a:chOff x="349623" y="2313259"/>
            <a:chExt cx="4064104" cy="2440021"/>
          </a:xfrm>
        </p:grpSpPr>
        <p:pic>
          <p:nvPicPr>
            <p:cNvPr id="2054" name="Picture 6" descr="undefined">
              <a:extLst>
                <a:ext uri="{FF2B5EF4-FFF2-40B4-BE49-F238E27FC236}">
                  <a16:creationId xmlns:a16="http://schemas.microsoft.com/office/drawing/2014/main" id="{C3D35D17-FC3E-08BB-598E-0DBE577AD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23" y="2313259"/>
              <a:ext cx="3857673" cy="2209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2729B9-8B75-0BBF-3256-B079C17D490F}"/>
                </a:ext>
              </a:extLst>
            </p:cNvPr>
            <p:cNvSpPr txBox="1"/>
            <p:nvPr/>
          </p:nvSpPr>
          <p:spPr>
            <a:xfrm>
              <a:off x="349623" y="4421890"/>
              <a:ext cx="4064104" cy="3313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00B0F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https://en.wikipedia.org/wiki/Unix_shell</a:t>
              </a:r>
              <a:r>
                <a:rPr lang="ko-KR" altLang="en-US" sz="1200" dirty="0">
                  <a:solidFill>
                    <a:srgbClr val="00B0F0"/>
                  </a:solidFill>
                </a:rPr>
                <a:t> 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863ADA-767F-C8C2-2209-E8154BA7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661" y="2259139"/>
            <a:ext cx="4913502" cy="225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2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컴퓨터</a:t>
            </a:r>
            <a:r>
              <a:rPr lang="en-US" altLang="ko-KR" sz="2400" b="1" dirty="0">
                <a:solidFill>
                  <a:srgbClr val="FFFF00"/>
                </a:solidFill>
              </a:rPr>
              <a:t> </a:t>
            </a:r>
            <a:r>
              <a:rPr lang="ko-KR" altLang="en-US" sz="2400" b="1" dirty="0">
                <a:solidFill>
                  <a:srgbClr val="FFFF00"/>
                </a:solidFill>
              </a:rPr>
              <a:t>시스템과 리눅스</a:t>
            </a:r>
            <a:r>
              <a:rPr lang="en-US" altLang="ko-KR" sz="2400" b="1" dirty="0">
                <a:solidFill>
                  <a:srgbClr val="FFFF00"/>
                </a:solidFill>
              </a:rPr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리눅스 명령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46767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AD3F9-AF93-48FA-EDA0-761B6DA4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8AE9D67F-2F49-83BC-9D2A-DC6AD7C97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shell</a:t>
            </a:r>
            <a:r>
              <a:rPr lang="ko-KR" altLang="en-US" dirty="0"/>
              <a:t> </a:t>
            </a:r>
            <a:r>
              <a:rPr lang="en-US" altLang="ko-KR" dirty="0"/>
              <a:t>commands &amp; scripts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274254-C53A-BD7F-E96F-4C407054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E94AE-75FB-F93A-05E1-138FCC9B721B}"/>
              </a:ext>
            </a:extLst>
          </p:cNvPr>
          <p:cNvSpPr txBox="1"/>
          <p:nvPr/>
        </p:nvSpPr>
        <p:spPr>
          <a:xfrm>
            <a:off x="1069633" y="1007695"/>
            <a:ext cx="10539662" cy="1750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Shell Scripting is an open-source computer program designed to be run by the Unix/Linux shell.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Shell is a UNIX term for an interface between a user and an operating system service.</a:t>
            </a: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Operating is made of many components, but its two prime components are 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Kernel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sz="1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Shell</a:t>
            </a:r>
          </a:p>
        </p:txBody>
      </p:sp>
      <p:pic>
        <p:nvPicPr>
          <p:cNvPr id="4098" name="Picture 2" descr="What is Shell">
            <a:extLst>
              <a:ext uri="{FF2B5EF4-FFF2-40B4-BE49-F238E27FC236}">
                <a16:creationId xmlns:a16="http://schemas.microsoft.com/office/drawing/2014/main" id="{B8E10DDD-DEEA-ADF5-775B-6E0212BD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245" y="3298146"/>
            <a:ext cx="4762219" cy="240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757816-7E42-BD85-F953-32FF009F784F}"/>
              </a:ext>
            </a:extLst>
          </p:cNvPr>
          <p:cNvSpPr txBox="1"/>
          <p:nvPr/>
        </p:nvSpPr>
        <p:spPr>
          <a:xfrm>
            <a:off x="1504110" y="587958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https://www.guru99.com/introduction-to-shell-scripting.html</a:t>
            </a:r>
            <a:r>
              <a:rPr lang="ko-KR" altLang="en-US" sz="1200" dirty="0"/>
              <a:t> </a:t>
            </a:r>
          </a:p>
        </p:txBody>
      </p:sp>
      <p:pic>
        <p:nvPicPr>
          <p:cNvPr id="7" name="온라인 미디어 6" title="Shell Scripting Tutorial in Linux">
            <a:hlinkClick r:id="" action="ppaction://media"/>
            <a:extLst>
              <a:ext uri="{FF2B5EF4-FFF2-40B4-BE49-F238E27FC236}">
                <a16:creationId xmlns:a16="http://schemas.microsoft.com/office/drawing/2014/main" id="{00706997-D6B5-D86B-83E9-BED520BDF1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39669" y="3570253"/>
            <a:ext cx="3775086" cy="21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1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컴퓨터 시스템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A435-CF59-32A6-EFA5-F186B9F76888}"/>
              </a:ext>
            </a:extLst>
          </p:cNvPr>
          <p:cNvSpPr txBox="1"/>
          <p:nvPr/>
        </p:nvSpPr>
        <p:spPr>
          <a:xfrm>
            <a:off x="1025407" y="1106489"/>
            <a:ext cx="969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컴퓨터시스템 구조</a:t>
            </a:r>
            <a:r>
              <a:rPr lang="ko-KR" altLang="en-US" b="1" dirty="0"/>
              <a:t> 및 프로그램 작동 방식</a:t>
            </a:r>
          </a:p>
        </p:txBody>
      </p:sp>
      <p:pic>
        <p:nvPicPr>
          <p:cNvPr id="1026" name="Picture 2" descr="컴퓨터 구조_CPU">
            <a:extLst>
              <a:ext uri="{FF2B5EF4-FFF2-40B4-BE49-F238E27FC236}">
                <a16:creationId xmlns:a16="http://schemas.microsoft.com/office/drawing/2014/main" id="{1EE2ACDD-87A1-84DF-7071-DF70261B6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52" y="1729737"/>
            <a:ext cx="7357923" cy="43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056CB-39D7-0C40-90FC-6FA6332D190C}"/>
              </a:ext>
            </a:extLst>
          </p:cNvPr>
          <p:cNvSpPr txBox="1"/>
          <p:nvPr/>
        </p:nvSpPr>
        <p:spPr>
          <a:xfrm>
            <a:off x="2117770" y="6072706"/>
            <a:ext cx="81916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hlinkClick r:id="rId4"/>
              </a:rPr>
              <a:t>https://hongong.hanbit.co.kr/wp-content/uploads/2022/09/%EC%BB%B4%ED%93%A8%ED%84%B0-%EA%B5%AC%EC%A1%B0_CPU.png</a:t>
            </a:r>
            <a:r>
              <a:rPr lang="ko-KR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2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A435-CF59-32A6-EFA5-F186B9F76888}"/>
              </a:ext>
            </a:extLst>
          </p:cNvPr>
          <p:cNvSpPr txBox="1"/>
          <p:nvPr/>
        </p:nvSpPr>
        <p:spPr>
          <a:xfrm>
            <a:off x="1025407" y="1106489"/>
            <a:ext cx="9699812" cy="1608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리눅스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(Linux)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 운영체제는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1991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년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9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월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17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일 </a:t>
            </a:r>
            <a:r>
              <a:rPr lang="ko-KR" alt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3" tooltip="리누스 토르발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리누스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3" tooltip="리누스 토르발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3" tooltip="리누스 토르발스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토르발스</a:t>
            </a:r>
            <a:r>
              <a:rPr lang="ko-KR" alt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에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의해 시작되었다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. 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4" tooltip="커널 (컴퓨팅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운영 체제 커널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을 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8" tooltip="리눅스 커널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리눅스 커널</a:t>
            </a:r>
            <a:r>
              <a:rPr lang="ko-KR" alt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이라고 하며 유닉스 계열 운영 체제이다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</a:t>
            </a:r>
            <a:r>
              <a:rPr lang="en-US" altLang="ko-KR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  <a:p>
            <a:pPr marL="914400" lvl="1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endParaRPr lang="en-US" altLang="ko-K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202122"/>
              </a:solidFill>
              <a:latin typeface="Arial" panose="020B0604020202020204" pitchFamily="34" charset="0"/>
              <a:ea typeface="Batang" panose="02030600000101010101" pitchFamily="18" charset="-127"/>
            </a:endParaRPr>
          </a:p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b="0" i="0" dirty="0">
                <a:solidFill>
                  <a:srgbClr val="FFFF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 Kernel</a:t>
            </a:r>
            <a:r>
              <a:rPr lang="ko-KR" altLang="en-US" b="0" i="0" dirty="0">
                <a:solidFill>
                  <a:srgbClr val="FFFF00"/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커널이 사용되고 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2050" name="Picture 2" descr="커널">
            <a:extLst>
              <a:ext uri="{FF2B5EF4-FFF2-40B4-BE49-F238E27FC236}">
                <a16:creationId xmlns:a16="http://schemas.microsoft.com/office/drawing/2014/main" id="{88476D0C-3C50-9683-CE05-9950CABDE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49" y="3054125"/>
            <a:ext cx="4689101" cy="287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276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리눅스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4FA435-CF59-32A6-EFA5-F186B9F76888}"/>
              </a:ext>
            </a:extLst>
          </p:cNvPr>
          <p:cNvSpPr txBox="1"/>
          <p:nvPr/>
        </p:nvSpPr>
        <p:spPr>
          <a:xfrm>
            <a:off x="1025407" y="1106489"/>
            <a:ext cx="9699812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Ctlr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+ Shift + del &gt; 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작업관리자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3CA4E8-3162-290E-24DD-BC7B4AD0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66" y="1737631"/>
            <a:ext cx="6984451" cy="42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3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WSL – </a:t>
            </a:r>
            <a:r>
              <a:rPr lang="ko-KR" altLang="en-US" dirty="0"/>
              <a:t>리눅스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09313F-0B47-99E0-25FF-BFB9FB31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1" y="1846858"/>
            <a:ext cx="6033247" cy="3189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3C86F-7A40-3A5A-FB3E-EB808AFECF08}"/>
              </a:ext>
            </a:extLst>
          </p:cNvPr>
          <p:cNvSpPr txBox="1"/>
          <p:nvPr/>
        </p:nvSpPr>
        <p:spPr>
          <a:xfrm>
            <a:off x="1025407" y="1106489"/>
            <a:ext cx="9699812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457200" latinLnBrk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WSL 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설치하고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Ubuntu Docker</a:t>
            </a:r>
            <a:r>
              <a:rPr lang="ko-KR" alt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 설치하고 </a:t>
            </a:r>
            <a:r>
              <a:rPr lang="en-US" altLang="ko-KR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Image Run</a:t>
            </a:r>
            <a:endParaRPr lang="ko-KR" alt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5AE3E8-2D14-69D8-D646-B6DD277F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3" y="2625455"/>
            <a:ext cx="4077847" cy="33875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F92122-FCAC-FD1E-E9CE-B887DD238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280" y="5364838"/>
            <a:ext cx="4054191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Linux </a:t>
            </a:r>
            <a:r>
              <a:rPr lang="ko-KR" altLang="en-US" dirty="0"/>
              <a:t>시스템 기초 및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1265B-2419-D558-BA68-EDF78F1FB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841" y="1552667"/>
            <a:ext cx="10353762" cy="40950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컴퓨터</a:t>
            </a:r>
            <a:r>
              <a:rPr lang="en-US" altLang="ko-KR" sz="2400" dirty="0"/>
              <a:t> </a:t>
            </a:r>
            <a:r>
              <a:rPr lang="ko-KR" altLang="en-US" sz="2400" dirty="0"/>
              <a:t>시스템과 리눅스</a:t>
            </a:r>
            <a:r>
              <a:rPr lang="en-US" altLang="ko-KR" sz="2400" dirty="0"/>
              <a:t>(Linux)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b="1" dirty="0">
                <a:solidFill>
                  <a:srgbClr val="FFFF00"/>
                </a:solidFill>
              </a:rPr>
              <a:t>리눅스 명령</a:t>
            </a:r>
            <a:endParaRPr lang="en-US" altLang="ko-KR" sz="2400" b="1" dirty="0">
              <a:solidFill>
                <a:srgbClr val="FFFF00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프로세스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파일접근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셀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응용 프로그래밍</a:t>
            </a:r>
            <a:endParaRPr lang="en-US" altLang="ko-KR" sz="2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2400" dirty="0"/>
              <a:t>시스템관리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6107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실습하기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0514011" y="6036261"/>
            <a:ext cx="753545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37" name="Picture 13" descr="나무 배경에 영화 클래퍼입니다. 3d 그림">
            <a:extLst>
              <a:ext uri="{FF2B5EF4-FFF2-40B4-BE49-F238E27FC236}">
                <a16:creationId xmlns:a16="http://schemas.microsoft.com/office/drawing/2014/main" id="{7FE3FDFA-C629-51E7-0D54-98961BF4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06807" cy="120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24776-55BA-8FA6-9C3C-82ECB29335BB}"/>
              </a:ext>
            </a:extLst>
          </p:cNvPr>
          <p:cNvSpPr txBox="1"/>
          <p:nvPr/>
        </p:nvSpPr>
        <p:spPr>
          <a:xfrm>
            <a:off x="713590" y="1342487"/>
            <a:ext cx="555513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whoami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ancestor9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who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ancestor9 </a:t>
            </a:r>
            <a:r>
              <a:rPr lang="ko-KR" altLang="en-US" sz="1400" dirty="0" err="1"/>
              <a:t>pts</a:t>
            </a:r>
            <a:r>
              <a:rPr lang="ko-KR" altLang="en-US" sz="1400" dirty="0"/>
              <a:t>/1        2024-01-06 13:57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date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 err="1"/>
              <a:t>Sat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Jan</a:t>
            </a:r>
            <a:r>
              <a:rPr lang="ko-KR" altLang="en-US" sz="1400" dirty="0"/>
              <a:t>  6 13:59:40 KST 2024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hostname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DESKTOP-LMLFU0S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uname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 err="1"/>
              <a:t>Linux</a:t>
            </a:r>
            <a:endParaRPr lang="ko-KR" altLang="en-US" sz="1400" dirty="0"/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uname</a:t>
            </a:r>
            <a:r>
              <a:rPr lang="ko-KR" altLang="en-US" sz="1400" b="1" dirty="0">
                <a:solidFill>
                  <a:srgbClr val="FFFF00"/>
                </a:solidFill>
              </a:rPr>
              <a:t> -</a:t>
            </a:r>
            <a:r>
              <a:rPr lang="ko-KR" altLang="en-US" sz="1400" b="1" dirty="0" err="1">
                <a:solidFill>
                  <a:srgbClr val="FFFF00"/>
                </a:solidFill>
              </a:rPr>
              <a:t>m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x86_64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uname</a:t>
            </a:r>
            <a:r>
              <a:rPr lang="ko-KR" altLang="en-US" sz="1400" b="1" dirty="0">
                <a:solidFill>
                  <a:srgbClr val="FFFF00"/>
                </a:solidFill>
              </a:rPr>
              <a:t> -</a:t>
            </a:r>
            <a:r>
              <a:rPr lang="ko-KR" altLang="en-US" sz="1400" b="1" dirty="0" err="1">
                <a:solidFill>
                  <a:srgbClr val="FFFF00"/>
                </a:solidFill>
              </a:rPr>
              <a:t>n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DESKTOP-LMLFU0S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uptime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 14:01:34 </a:t>
            </a:r>
            <a:r>
              <a:rPr lang="ko-KR" altLang="en-US" sz="1400" dirty="0" err="1"/>
              <a:t>up</a:t>
            </a:r>
            <a:r>
              <a:rPr lang="ko-KR" altLang="en-US" sz="1400" dirty="0"/>
              <a:t> 3 </a:t>
            </a:r>
            <a:r>
              <a:rPr lang="ko-KR" altLang="en-US" sz="1400" dirty="0" err="1"/>
              <a:t>min</a:t>
            </a:r>
            <a:r>
              <a:rPr lang="ko-KR" altLang="en-US" sz="1400" dirty="0"/>
              <a:t>,  1 </a:t>
            </a:r>
            <a:r>
              <a:rPr lang="ko-KR" altLang="en-US" sz="1400" dirty="0" err="1"/>
              <a:t>user</a:t>
            </a:r>
            <a:r>
              <a:rPr lang="ko-KR" altLang="en-US" sz="1400" dirty="0"/>
              <a:t>,  </a:t>
            </a:r>
            <a:r>
              <a:rPr lang="ko-KR" altLang="en-US" sz="1400" dirty="0" err="1"/>
              <a:t>load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average</a:t>
            </a:r>
            <a:r>
              <a:rPr lang="ko-KR" altLang="en-US" sz="1400" dirty="0"/>
              <a:t>: 0.01, 0.06, 0.02</a:t>
            </a:r>
          </a:p>
          <a:p>
            <a:r>
              <a:rPr lang="ko-KR" altLang="en-US" sz="1400" dirty="0"/>
              <a:t>ancestor9@DESKTOP-LMLFU0S:~$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lscpu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 err="1"/>
              <a:t>Architecture</a:t>
            </a:r>
            <a:r>
              <a:rPr lang="ko-KR" altLang="en-US" sz="1400" dirty="0"/>
              <a:t>:            x86_64</a:t>
            </a:r>
          </a:p>
          <a:p>
            <a:r>
              <a:rPr lang="ko-KR" altLang="en-US" sz="1400" dirty="0"/>
              <a:t>  CPU </a:t>
            </a:r>
            <a:r>
              <a:rPr lang="ko-KR" altLang="en-US" sz="1400" dirty="0" err="1"/>
              <a:t>op-mode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</a:t>
            </a:r>
            <a:r>
              <a:rPr lang="ko-KR" altLang="en-US" sz="1400" dirty="0"/>
              <a:t>):        32-bit, 64-bit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Address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sizes</a:t>
            </a:r>
            <a:r>
              <a:rPr lang="ko-KR" altLang="en-US" sz="1400" dirty="0"/>
              <a:t>:         39 </a:t>
            </a:r>
            <a:r>
              <a:rPr lang="ko-KR" altLang="en-US" sz="1400" dirty="0" err="1"/>
              <a:t>bits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physical</a:t>
            </a:r>
            <a:r>
              <a:rPr lang="ko-KR" altLang="en-US" sz="1400" dirty="0"/>
              <a:t>, 48 </a:t>
            </a:r>
            <a:r>
              <a:rPr lang="ko-KR" altLang="en-US" sz="1400" dirty="0" err="1"/>
              <a:t>bits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virtual</a:t>
            </a:r>
            <a:endParaRPr lang="ko-KR" altLang="en-US" sz="1400" dirty="0"/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Byte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Order</a:t>
            </a:r>
            <a:r>
              <a:rPr lang="ko-KR" altLang="en-US" sz="1400" dirty="0"/>
              <a:t>:            </a:t>
            </a:r>
            <a:r>
              <a:rPr lang="ko-KR" altLang="en-US" sz="1400" dirty="0" err="1"/>
              <a:t>Little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Endian</a:t>
            </a:r>
            <a:endParaRPr lang="ko-KR" altLang="en-US" sz="1400" dirty="0"/>
          </a:p>
          <a:p>
            <a:r>
              <a:rPr lang="ko-KR" altLang="en-US" sz="1400" dirty="0"/>
              <a:t>CPU(</a:t>
            </a:r>
            <a:r>
              <a:rPr lang="ko-KR" altLang="en-US" sz="1400" dirty="0" err="1"/>
              <a:t>s</a:t>
            </a:r>
            <a:r>
              <a:rPr lang="ko-KR" altLang="en-US" sz="1400" dirty="0"/>
              <a:t>):                  8</a:t>
            </a:r>
          </a:p>
          <a:p>
            <a:r>
              <a:rPr lang="ko-KR" altLang="en-US" sz="1400" dirty="0"/>
              <a:t>  </a:t>
            </a:r>
            <a:r>
              <a:rPr lang="ko-KR" altLang="en-US" sz="1400" dirty="0" err="1"/>
              <a:t>On-line</a:t>
            </a:r>
            <a:r>
              <a:rPr lang="ko-KR" altLang="en-US" sz="1400" dirty="0"/>
              <a:t> CPU(</a:t>
            </a:r>
            <a:r>
              <a:rPr lang="ko-KR" altLang="en-US" sz="1400" dirty="0" err="1"/>
              <a:t>s</a:t>
            </a:r>
            <a:r>
              <a:rPr lang="ko-KR" altLang="en-US" sz="1400" dirty="0"/>
              <a:t>) </a:t>
            </a:r>
            <a:r>
              <a:rPr lang="ko-KR" altLang="en-US" sz="1400" dirty="0" err="1"/>
              <a:t>list</a:t>
            </a:r>
            <a:r>
              <a:rPr lang="ko-KR" altLang="en-US" sz="1400" dirty="0"/>
              <a:t>:   0-7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DC50E-A03C-1350-BBCD-37D099E0C5E7}"/>
              </a:ext>
            </a:extLst>
          </p:cNvPr>
          <p:cNvSpPr txBox="1"/>
          <p:nvPr/>
        </p:nvSpPr>
        <p:spPr>
          <a:xfrm>
            <a:off x="6494630" y="1342487"/>
            <a:ext cx="55551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whereis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echo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 err="1"/>
              <a:t>echo</a:t>
            </a:r>
            <a:r>
              <a:rPr lang="ko-KR" altLang="en-US" sz="1400" dirty="0"/>
              <a:t>: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echo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share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man</a:t>
            </a:r>
            <a:r>
              <a:rPr lang="ko-KR" altLang="en-US" sz="1400" dirty="0"/>
              <a:t>/man1/echo.1.gz</a:t>
            </a:r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which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echo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/>
              <a:t>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echo</a:t>
            </a:r>
            <a:endParaRPr lang="ko-KR" altLang="en-US" sz="1400" dirty="0"/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echo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May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God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Bless</a:t>
            </a:r>
            <a:r>
              <a:rPr lang="ko-KR" altLang="en-US" sz="1400" b="1" dirty="0">
                <a:solidFill>
                  <a:srgbClr val="FFFF00"/>
                </a:solidFill>
              </a:rPr>
              <a:t> </a:t>
            </a:r>
            <a:r>
              <a:rPr lang="ko-KR" altLang="en-US" sz="1400" b="1" dirty="0" err="1">
                <a:solidFill>
                  <a:srgbClr val="FFFF00"/>
                </a:solidFill>
              </a:rPr>
              <a:t>You</a:t>
            </a:r>
            <a:endParaRPr lang="ko-KR" altLang="en-US" sz="1400" b="1" dirty="0">
              <a:solidFill>
                <a:srgbClr val="FFFF00"/>
              </a:solidFill>
            </a:endParaRPr>
          </a:p>
          <a:p>
            <a:r>
              <a:rPr lang="ko-KR" altLang="en-US" sz="1400" dirty="0" err="1"/>
              <a:t>May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God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Bless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You</a:t>
            </a:r>
            <a:endParaRPr lang="ko-KR" altLang="en-US" sz="1400" dirty="0"/>
          </a:p>
          <a:p>
            <a:r>
              <a:rPr lang="ko-KR" altLang="en-US" sz="1400" dirty="0"/>
              <a:t>ancestor9@DESKTOP-LMLFU0S:~$ </a:t>
            </a:r>
            <a:r>
              <a:rPr lang="ko-KR" altLang="en-US" sz="1400" b="1" dirty="0" err="1">
                <a:solidFill>
                  <a:srgbClr val="FFFF00"/>
                </a:solidFill>
              </a:rPr>
              <a:t>printf</a:t>
            </a:r>
            <a:r>
              <a:rPr lang="ko-KR" altLang="en-US" sz="1400" b="1" dirty="0">
                <a:solidFill>
                  <a:srgbClr val="FFFF00"/>
                </a:solidFill>
              </a:rPr>
              <a:t> "%</a:t>
            </a:r>
            <a:r>
              <a:rPr lang="ko-KR" altLang="en-US" sz="1400" b="1" dirty="0" err="1">
                <a:solidFill>
                  <a:srgbClr val="FFFF00"/>
                </a:solidFill>
              </a:rPr>
              <a:t>d</a:t>
            </a:r>
            <a:r>
              <a:rPr lang="ko-KR" altLang="en-US" sz="1400" b="1" dirty="0">
                <a:solidFill>
                  <a:srgbClr val="FFFF00"/>
                </a:solidFill>
              </a:rPr>
              <a:t> + %</a:t>
            </a:r>
            <a:r>
              <a:rPr lang="ko-KR" altLang="en-US" sz="1400" b="1" dirty="0" err="1">
                <a:solidFill>
                  <a:srgbClr val="FFFF00"/>
                </a:solidFill>
              </a:rPr>
              <a:t>d</a:t>
            </a:r>
            <a:r>
              <a:rPr lang="ko-KR" altLang="en-US" sz="1400" b="1" dirty="0">
                <a:solidFill>
                  <a:srgbClr val="FFFF00"/>
                </a:solidFill>
              </a:rPr>
              <a:t> = %</a:t>
            </a:r>
            <a:r>
              <a:rPr lang="ko-KR" altLang="en-US" sz="1400" b="1" dirty="0" err="1">
                <a:solidFill>
                  <a:srgbClr val="FFFF00"/>
                </a:solidFill>
              </a:rPr>
              <a:t>d</a:t>
            </a:r>
            <a:r>
              <a:rPr lang="ko-KR" altLang="en-US" sz="1400" b="1" dirty="0">
                <a:solidFill>
                  <a:srgbClr val="FFFF00"/>
                </a:solidFill>
              </a:rPr>
              <a:t>\</a:t>
            </a:r>
            <a:r>
              <a:rPr lang="ko-KR" altLang="en-US" sz="1400" b="1" dirty="0" err="1">
                <a:solidFill>
                  <a:srgbClr val="FFFF00"/>
                </a:solidFill>
              </a:rPr>
              <a:t>n</a:t>
            </a:r>
            <a:r>
              <a:rPr lang="ko-KR" altLang="en-US" sz="1400" b="1" dirty="0">
                <a:solidFill>
                  <a:srgbClr val="FFFF00"/>
                </a:solidFill>
              </a:rPr>
              <a:t>" 10 10 20</a:t>
            </a:r>
          </a:p>
          <a:p>
            <a:r>
              <a:rPr lang="ko-KR" altLang="en-US" sz="1400" dirty="0"/>
              <a:t>10 + 10 = 20</a:t>
            </a:r>
          </a:p>
          <a:p>
            <a:r>
              <a:rPr lang="ko-KR" altLang="en-US" sz="1400" dirty="0"/>
              <a:t>ancestor9@DESKTOP-LMLFU0S:~$</a:t>
            </a:r>
          </a:p>
        </p:txBody>
      </p:sp>
    </p:spTree>
    <p:extLst>
      <p:ext uri="{BB962C8B-B14F-4D97-AF65-F5344CB8AC3E}">
        <p14:creationId xmlns:p14="http://schemas.microsoft.com/office/powerpoint/2010/main" val="2103000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{E9D37BCF-22AF-4FD4-9867-17F4AD8D57C2}tf12214701_win32</Template>
  <TotalTime>16065</TotalTime>
  <Words>1854</Words>
  <Application>Microsoft Office PowerPoint</Application>
  <PresentationFormat>와이드스크린</PresentationFormat>
  <Paragraphs>328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Batang</vt:lpstr>
      <vt:lpstr>Batang</vt:lpstr>
      <vt:lpstr>Arial</vt:lpstr>
      <vt:lpstr>Calibri</vt:lpstr>
      <vt:lpstr>Wingdings</vt:lpstr>
      <vt:lpstr>Wingdings 2</vt:lpstr>
      <vt:lpstr>SlateVTI</vt:lpstr>
      <vt:lpstr>리눅스 시스템</vt:lpstr>
      <vt:lpstr>Linux 시스템 기초 및 실습</vt:lpstr>
      <vt:lpstr>Linux 시스템 기초 및 실습</vt:lpstr>
      <vt:lpstr>컴퓨터 시스템</vt:lpstr>
      <vt:lpstr>리눅스 </vt:lpstr>
      <vt:lpstr>리눅스 </vt:lpstr>
      <vt:lpstr>WSL – 리눅스 설치</vt:lpstr>
      <vt:lpstr>Linux 시스템 기초 및 실습</vt:lpstr>
      <vt:lpstr>실습하기</vt:lpstr>
      <vt:lpstr>Linux 시스템 기초 및 실습</vt:lpstr>
      <vt:lpstr>Shell</vt:lpstr>
      <vt:lpstr>Linux 시스템 기초 및 실습</vt:lpstr>
      <vt:lpstr>파일 종류와 디렉토리</vt:lpstr>
      <vt:lpstr>실습하기</vt:lpstr>
      <vt:lpstr>실습하기</vt:lpstr>
      <vt:lpstr>실습하기</vt:lpstr>
      <vt:lpstr>실습하기</vt:lpstr>
      <vt:lpstr>Obtain Data </vt:lpstr>
      <vt:lpstr>Linux 시스템 기초 및 실습</vt:lpstr>
      <vt:lpstr>프로세스</vt:lpstr>
      <vt:lpstr>프로세스</vt:lpstr>
      <vt:lpstr>프로세스</vt:lpstr>
      <vt:lpstr>Linux 시스템 기초 및 실습</vt:lpstr>
      <vt:lpstr>File System Hierarchy</vt:lpstr>
      <vt:lpstr>Linux vs Window file system</vt:lpstr>
      <vt:lpstr>사용자(User)와 그룹(Group)</vt:lpstr>
      <vt:lpstr>권한</vt:lpstr>
      <vt:lpstr>Linux 시스템 기초 및 실습</vt:lpstr>
      <vt:lpstr>Connect to Remote Desktop</vt:lpstr>
      <vt:lpstr>shell commands &amp; scripts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Sanggoo Cho</dc:creator>
  <cp:lastModifiedBy>Sanggoo Cho</cp:lastModifiedBy>
  <cp:revision>278</cp:revision>
  <dcterms:created xsi:type="dcterms:W3CDTF">2023-11-06T08:03:36Z</dcterms:created>
  <dcterms:modified xsi:type="dcterms:W3CDTF">2024-03-21T06:29:16Z</dcterms:modified>
</cp:coreProperties>
</file>